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5557500" cy="100584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637520" y="5184775"/>
            <a:ext cx="3542030" cy="435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0" rIns="0" bIns="0" anchor="t">
            <a:normAutofit fontScale="95000"/>
          </a:bodyPr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800" i="1" spc="0">
                <a:solidFill>
                  <a:srgbClr val="000000"/>
                </a:solidFill>
                <a:latin typeface="Garamond" panose="02020603050405020304" pitchFamily="1"/>
              </a:rPr>
              <a:t>Convenient, cosmopolitan, condominium living in-the heart, of ,downtown St PauL'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271375" y="408305"/>
            <a:ext cx="1313815" cy="4178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SUE VATINE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Sales Associate </a:t>
            </a:r>
          </a:p>
          <a:p>
            <a:pPr marL="0" marR="0" indent="0" algn="l">
              <a:lnSpc>
                <a:spcPts val="9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City Walk Condominium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271375" y="826135"/>
            <a:ext cx="1429385" cy="737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(Ninth and Minnesota St.) 66 East Ninth Street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25">
                <a:solidFill>
                  <a:srgbClr val="000000"/>
                </a:solidFill>
                <a:latin typeface="Arial" panose="02020603050405020304" pitchFamily="2"/>
              </a:rPr>
              <a:t>St. Paul, Minnesota 55101 </a:t>
            </a:r>
          </a:p>
          <a:p>
            <a:pPr marL="0" marR="0" indent="0" algn="l">
              <a:lnSpc>
                <a:spcPts val="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850" spc="10">
                <a:solidFill>
                  <a:srgbClr val="000000"/>
                </a:solidFill>
                <a:latin typeface="Arial" panose="02020603050405020304" pitchFamily="2"/>
              </a:rPr>
              <a:t>Office: (612) 221-0126 Corp. Office: (612) 483-2651 Home: (612) 822-1856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23870" y="1069975"/>
            <a:ext cx="572770" cy="186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50" b="1" spc="25">
                <a:solidFill>
                  <a:srgbClr val="000000"/>
                </a:solidFill>
                <a:latin typeface="Verdana" panose="02020603050405020304" pitchFamily="2"/>
              </a:rPr>
              <a:t>=Ted</a:t>
            </a:r>
            <a:r>
              <a:rPr lang="en-US" sz="400" spc="25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249295" y="1256030"/>
            <a:ext cx="713105" cy="3200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b="1" spc="-55">
                <a:solidFill>
                  <a:srgbClr val="000000"/>
                </a:solidFill>
                <a:latin typeface="Verdana" panose="02020603050405020304" pitchFamily="2"/>
              </a:rPr>
              <a:t>Glasrud presents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605530" y="1576070"/>
            <a:ext cx="112776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00" b="1" spc="-160">
                <a:solidFill>
                  <a:srgbClr val="000000"/>
                </a:solidFill>
                <a:latin typeface="Verdana" panose="02020603050405020304" pitchFamily="2"/>
              </a:rPr>
              <a:t>City Wd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850370" y="2462530"/>
            <a:ext cx="2039620" cy="500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914400" algn="l"/>
                <a:tab pos="1600200" algn="l"/>
              </a:tabLst>
            </a:pPr>
            <a:r>
              <a:rPr lang="en-US" sz="600" spc="75">
                <a:solidFill>
                  <a:srgbClr val="000000"/>
                </a:solidFill>
                <a:latin typeface="Verdana" panose="02020603050405020304" pitchFamily="2"/>
              </a:rPr>
              <a:t>PLEASE </a:t>
            </a:r>
            <a:r>
              <a:rPr lang="en-US" sz="600" b="1" spc="75">
                <a:solidFill>
                  <a:srgbClr val="000000"/>
                </a:solidFill>
                <a:latin typeface="Verdana" panose="02020603050405020304" pitchFamily="2"/>
              </a:rPr>
              <a:t>NOTE: . `„ '- I </a:t>
            </a:r>
          </a:p>
          <a:p>
            <a:pPr marL="10058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, ..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60">
                <a:solidFill>
                  <a:srgbClr val="000000"/>
                </a:solidFill>
                <a:latin typeface="Verdana" panose="02020603050405020304" pitchFamily="2"/>
              </a:rPr>
              <a:t>Salta dimensiOs </a:t>
            </a: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and,leyout have been approximated and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Verdana" panose="02020603050405020304" pitchFamily="2"/>
              </a:rPr>
              <a:t>may change slightly, due to </a:t>
            </a:r>
            <a:r>
              <a:rPr lang="en-US" sz="600" b="1" spc="-50">
                <a:solidFill>
                  <a:srgbClr val="000000"/>
                </a:solidFill>
                <a:latin typeface="Verdana" panose="02020603050405020304" pitchFamily="2"/>
              </a:rPr>
              <a:t>construction variances br re.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01168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quired design changes made during construction.. . </a:t>
            </a:r>
          </a:p>
          <a:p>
            <a:pPr marL="1417320" marR="0" indent="0" algn="l">
              <a:lnSpc>
                <a:spcPts val="9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600" spc="-30">
                <a:solidFill>
                  <a:srgbClr val="000000"/>
                </a:solidFill>
                <a:latin typeface="Verdana" panose="02020603050405020304" pitchFamily="2"/>
              </a:rPr>
              <a:t>_ \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38855" y="5596255"/>
            <a:ext cx="4889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950" spc="-165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520440" y="6209030"/>
            <a:ext cx="76200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-85">
                <a:solidFill>
                  <a:srgbClr val="000000"/>
                </a:solidFill>
                <a:latin typeface="Verdana" panose="02020603050405020304" pitchFamily="2"/>
              </a:rPr>
              <a:t>7-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20840" y="7482840"/>
            <a:ext cx="875030" cy="194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914400" algn="r"/>
              </a:tabLst>
            </a:pPr>
            <a:r>
              <a:rPr lang="en-US" sz="1100" spc="0">
                <a:solidFill>
                  <a:srgbClr val="000000"/>
                </a:solidFill>
                <a:latin typeface="Garamond" panose="02020603050405020304" pitchFamily="1"/>
              </a:rPr>
              <a:t>1- </a:t>
            </a: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Is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815070" y="8936990"/>
            <a:ext cx="432435" cy="66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45">
                <a:solidFill>
                  <a:srgbClr val="000000"/>
                </a:solidFill>
                <a:latin typeface="Verdana" panose="02020603050405020304" pitchFamily="2"/>
              </a:rPr>
              <a:t>N.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344910" y="9516110"/>
            <a:ext cx="17780" cy="1371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70000"/>
          </a:bodyPr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18320" y="9655810"/>
            <a:ext cx="2197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5">
                <a:solidFill>
                  <a:srgbClr val="000000"/>
                </a:solidFill>
                <a:latin typeface="Verdana" panose="02020603050405020304" pitchFamily="2"/>
              </a:rPr>
              <a:t>,•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83280" y="9811385"/>
            <a:ext cx="1206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09630" y="9756775"/>
            <a:ext cx="24130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911330" y="9872345"/>
            <a:ext cx="2159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495800" y="9951720"/>
            <a:ext cx="27305" cy="48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756650" y="9823450"/>
            <a:ext cx="1270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935"/>
              </a:spcAft>
            </a:pPr>
            <a:r>
              <a:rPr lang="en-US" sz="4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123430" y="228600"/>
            <a:ext cx="198120" cy="393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500" i="1" spc="0">
                <a:solidFill>
                  <a:srgbClr val="000000"/>
                </a:solidFill>
                <a:latin typeface="Bookman Old Style" panose="02020603050405020304" pitchFamily="2"/>
              </a:rPr>
              <a:t>J 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290175" y="353695"/>
            <a:ext cx="228600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500" b="1" spc="0">
                <a:solidFill>
                  <a:srgbClr val="000000"/>
                </a:solidFill>
                <a:latin typeface="Bookman Old Style" panose="02020603050405020304" pitchFamily="2"/>
              </a:rPr>
              <a:t>Z. • 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818890" y="405130"/>
            <a:ext cx="15240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224530" y="1210310"/>
            <a:ext cx="295910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-120">
                <a:solidFill>
                  <a:srgbClr val="000000"/>
                </a:solidFill>
                <a:latin typeface="Tahoma" panose="02020603050405020304" pitchFamily="2"/>
              </a:rPr>
              <a:t>Ted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224530" y="1353185"/>
            <a:ext cx="719455" cy="3168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Tahoma" panose="02020603050405020304" pitchFamily="2"/>
              </a:rPr>
              <a:t>Glasrud presents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596640" y="1679575"/>
            <a:ext cx="120078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350" b="1" spc="-180">
                <a:solidFill>
                  <a:srgbClr val="000000"/>
                </a:solidFill>
                <a:latin typeface="Bookman Old Style" panose="02020603050405020304" pitchFamily="2"/>
              </a:rPr>
              <a:t>City Wal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92640" y="1271270"/>
            <a:ext cx="33655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)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607935" y="1944370"/>
            <a:ext cx="8890" cy="73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259695" y="1996440"/>
            <a:ext cx="20955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15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27905" y="2563495"/>
            <a:ext cx="2084705" cy="2527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b="1" spc="0">
                <a:solidFill>
                  <a:srgbClr val="000000"/>
                </a:solidFill>
                <a:latin typeface="Tahoma" panose="02020603050405020304" pitchFamily="2"/>
              </a:rPr>
              <a:t>Siiite dimensions and layout have been approxiMated and may change slightly due to construction variances or re- ' quired design changes made during construction.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122150" y="2465705"/>
            <a:ext cx="2066290" cy="4025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777240" algn="l"/>
              </a:tabLst>
            </a:pPr>
            <a:r>
              <a:rPr lang="en-US" sz="500" b="1" spc="-5">
                <a:solidFill>
                  <a:srgbClr val="000000"/>
                </a:solidFill>
                <a:latin typeface="Tahoma" panose="02020603050405020304" pitchFamily="2"/>
              </a:rPr>
              <a:t>PLEASE NOTE: } </a:t>
            </a:r>
          </a:p>
          <a:p>
            <a:pPr marL="0" marR="0" indent="0" algn="just">
              <a:lnSpc>
                <a:spcPts val="6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50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been approximated and may change slightly due to construction variances or re- • quired design changes made during construction.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4374495" y="3514090"/>
            <a:ext cx="186055" cy="1435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450" b="1" spc="0">
                <a:solidFill>
                  <a:srgbClr val="000000"/>
                </a:solidFill>
                <a:latin typeface="Arial Narrow" panose="02020603050405020304" pitchFamily="2"/>
              </a:rPr>
              <a:t>) /</a:t>
            </a:r>
            <a:r>
              <a:rPr lang="en-US" sz="45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450" b="1" spc="0">
                <a:solidFill>
                  <a:srgbClr val="000000"/>
                </a:solidFill>
                <a:latin typeface="Arial Narrow" panose="02020603050405020304" pitchFamily="2"/>
              </a:rPr>
              <a:t>4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4688185" y="3669665"/>
            <a:ext cx="11620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-110">
                <a:solidFill>
                  <a:srgbClr val="000000"/>
                </a:solidFill>
                <a:latin typeface="Tahoma" panose="02020603050405020304" pitchFamily="2"/>
              </a:rPr>
              <a:t>-.. 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4667230" y="5574665"/>
            <a:ext cx="499745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37160" algn="l"/>
                <a:tab pos="502920" algn="r"/>
              </a:tabLs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. ;•-• 1,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4730730" y="6461760"/>
            <a:ext cx="7048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Tahoma" panose="02020603050405020304" pitchFamily="2"/>
              </a:rPr>
              <a:t>..e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4603095" y="7613650"/>
            <a:ext cx="82296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450" spc="-20">
                <a:solidFill>
                  <a:srgbClr val="000000"/>
                </a:solidFill>
                <a:latin typeface="Bookman Old Style" panose="02020603050405020304" pitchFamily="2"/>
              </a:rPr>
              <a:t>\'(1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603095" y="7763510"/>
            <a:ext cx="445135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600" spc="-60">
                <a:solidFill>
                  <a:srgbClr val="000000"/>
                </a:solidFill>
                <a:latin typeface="Bookman Old Style" panose="02020603050405020304" pitchFamily="1"/>
              </a:rPr>
              <a:t>Li</a:t>
            </a:r>
            <a:r>
              <a:rPr lang="en-US" sz="600" spc="-60" baseline="-25000">
                <a:solidFill>
                  <a:srgbClr val="000000"/>
                </a:solidFill>
                <a:latin typeface="Lucida Console" panose="02020603050405020304" pitchFamily="3"/>
              </a:rPr>
              <a:t>p</a:t>
            </a:r>
            <a:r>
              <a:rPr lang="en-US" sz="600" spc="-60" baseline="30000">
                <a:solidFill>
                  <a:srgbClr val="000000"/>
                </a:solidFill>
                <a:latin typeface="Bookman Old Style" panose="02020603050405020304" pitchFamily="1"/>
              </a:rPr>
              <a:t>•</a:t>
            </a:r>
            <a:r>
              <a:rPr lang="en-US" sz="600" spc="-60">
                <a:solidFill>
                  <a:srgbClr val="000000"/>
                </a:solidFill>
                <a:latin typeface="Bookman Old Style" panose="02020603050405020304" pitchFamily="1"/>
              </a:rPr>
              <a:t> • </a:t>
            </a:r>
          </a:p>
          <a:p>
            <a:pPr marL="0" marR="0" indent="0" algn="ctr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593570" y="8089265"/>
            <a:ext cx="219710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00">
                <a:solidFill>
                  <a:srgbClr val="000000"/>
                </a:solidFill>
                <a:latin typeface="Tahoma" panose="02020603050405020304" pitchFamily="2"/>
              </a:rPr>
              <a:t>•z1.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439785" y="9171305"/>
            <a:ext cx="161925" cy="140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N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9790430" y="9091930"/>
            <a:ext cx="12065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823960" y="9168130"/>
            <a:ext cx="6096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500" b="1" spc="-60">
                <a:solidFill>
                  <a:srgbClr val="000000"/>
                </a:solidFill>
                <a:latin typeface="Bookman Old Style" panose="02020603050405020304" pitchFamily="2"/>
              </a:rPr>
              <a:t>I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955665" y="9335770"/>
            <a:ext cx="1524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7796530" y="9598025"/>
            <a:ext cx="54864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—'.•, </a:t>
            </a:r>
          </a:p>
          <a:p>
            <a:pPr marL="0" marR="0" indent="0" algn="l">
              <a:lnSpc>
                <a:spcPts val="600"/>
              </a:lnSpc>
              <a:spcBef>
                <a:spcPts val="355"/>
              </a:spcBef>
              <a:spcAft>
                <a:spcPts val="0"/>
              </a:spcAft>
              <a:tabLst>
                <a:tab pos="411480" algn="l"/>
                <a:tab pos="548640" algn="r"/>
              </a:tabLs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I • •'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915400" y="9579610"/>
            <a:ext cx="11874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" </a:t>
            </a:r>
            <a:r>
              <a:rPr lang="en-US" sz="30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052560" y="9704705"/>
            <a:ext cx="1520825" cy="2622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411480" algn="l"/>
                <a:tab pos="548640" algn="l"/>
                <a:tab pos="1005840" algn="l"/>
                <a:tab pos="1554480" algn="r"/>
              </a:tabLs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/ </a:t>
            </a:r>
            <a:r>
              <a:rPr lang="en-US" sz="60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 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1 • </a:t>
            </a: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. • </a:t>
            </a:r>
          </a:p>
          <a:p>
            <a:pPr marL="457200" marR="0" indent="0" algn="l">
              <a:lnSpc>
                <a:spcPts val="4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  <a:p>
            <a:pPr marL="2743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1362690" y="9866630"/>
            <a:ext cx="30480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800" spc="-135">
                <a:solidFill>
                  <a:srgbClr val="000000"/>
                </a:solidFill>
                <a:latin typeface="Tahoma" panose="02020603050405020304" pitchFamily="2"/>
              </a:rPr>
              <a:t>I</a:t>
            </a:r>
            <a:r>
              <a:rPr lang="en-US" sz="800" spc="-135" baseline="-25000">
                <a:solidFill>
                  <a:srgbClr val="000000"/>
                </a:solidFill>
                <a:latin typeface="Tahoma" panose="02020603050405020304" pitchFamily="2"/>
              </a:rPr>
              <a:t>t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933815" y="1405255"/>
            <a:ext cx="28003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37160" algn="l"/>
                <a:tab pos="320040" algn="r"/>
              </a:tabLs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' • 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163570" y="1179830"/>
            <a:ext cx="710565" cy="447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500" b="1" spc="-114">
                <a:solidFill>
                  <a:srgbClr val="000000"/>
                </a:solidFill>
                <a:latin typeface="Tahoma" panose="02020603050405020304" pitchFamily="2"/>
              </a:rPr>
              <a:t>Ted Glasrud presents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63570" y="1627505"/>
            <a:ext cx="1789430" cy="2501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2200"/>
              </a:lnSpc>
              <a:spcAft>
                <a:spcPts val="0"/>
              </a:spcAft>
            </a:pPr>
            <a:r>
              <a:rPr lang="en-US" sz="2450" b="1" spc="-55">
                <a:solidFill>
                  <a:srgbClr val="000000"/>
                </a:solidFill>
                <a:latin typeface="Tahoma" panose="02020603050405020304" pitchFamily="2"/>
              </a:rPr>
              <a:t>City Walk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705090" y="1779905"/>
            <a:ext cx="9525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736465" y="2270760"/>
            <a:ext cx="1206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87240" y="2355850"/>
            <a:ext cx="2038985" cy="433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PLEASE MOTE:,/ </a:t>
            </a:r>
          </a:p>
          <a:p>
            <a:pPr marL="0" marR="0" indent="0" algn="just">
              <a:lnSpc>
                <a:spcPts val="600"/>
              </a:lnSpc>
              <a:spcBef>
                <a:spcPts val="650"/>
              </a:spcBef>
              <a:spcAft>
                <a:spcPts val="25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beaapproximated and may change elightly'due to construction varianaes or_re-quired detign changes made during construction.„..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171690" y="3529330"/>
            <a:ext cx="1149350" cy="259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50" b="1" spc="-225">
                <a:solidFill>
                  <a:srgbClr val="000000"/>
                </a:solidFill>
                <a:latin typeface="Tahoma" panose="02020603050405020304" pitchFamily="2"/>
              </a:rPr>
              <a:t>LIVING'</a:t>
            </a:r>
            <a:r>
              <a:rPr lang="en-US" sz="10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020310" y="3788410"/>
            <a:ext cx="3431540" cy="2012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3429000" algn="r"/>
              </a:tabLst>
            </a:pP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10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-8 x 14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-6 14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- 0 x 17=4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29200" y="3523615"/>
            <a:ext cx="1478280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50" b="1" spc="-229">
                <a:solidFill>
                  <a:srgbClr val="000000"/>
                </a:solidFill>
                <a:latin typeface="Tahoma" panose="02020603050405020304" pitchFamily="2"/>
              </a:rPr>
              <a:t>BEDROOM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668385" y="4377055"/>
            <a:ext cx="2730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-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723505" y="6513830"/>
            <a:ext cx="680085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/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507095" y="6778625"/>
            <a:ext cx="219075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Arial Narrow" panose="02020603050405020304" pitchFamily="2"/>
              </a:rPr>
              <a:t>17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775065" y="7077710"/>
            <a:ext cx="76200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Arial" panose="02020603050405020304" pitchFamily="2"/>
              </a:rPr>
              <a:t>J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330440" y="7388225"/>
            <a:ext cx="186055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r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913120" y="7367270"/>
            <a:ext cx="167640" cy="34099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400" b="1" spc="-530">
                <a:solidFill>
                  <a:srgbClr val="FFFFFF"/>
                </a:solidFill>
                <a:latin typeface="Tahoma" panose="02020603050405020304" pitchFamily="2"/>
              </a:rPr>
              <a:t>Fl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797425" y="7839710"/>
            <a:ext cx="2517775" cy="920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  <a:tabLst>
                <a:tab pos="1463040" algn="l"/>
              </a:tabLst>
            </a:pPr>
            <a:r>
              <a:rPr lang="en-US" sz="2450" b="1" spc="-85">
                <a:solidFill>
                  <a:srgbClr val="000000"/>
                </a:solidFill>
                <a:latin typeface="Tahoma" panose="02020603050405020304" pitchFamily="2"/>
              </a:rPr>
              <a:t>UNIT 13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50" b="1" spc="-25">
                <a:solidFill>
                  <a:srgbClr val="000000"/>
                </a:solidFill>
                <a:latin typeface="Tahoma" panose="02020603050405020304" pitchFamily="2"/>
              </a:rPr>
              <a:t>MODAL </a:t>
            </a:r>
          </a:p>
          <a:p>
            <a:pPr marL="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50" b="1" spc="-180">
                <a:solidFill>
                  <a:srgbClr val="000000"/>
                </a:solidFill>
                <a:latin typeface="Tahoma" panose="02020603050405020304" pitchFamily="2"/>
              </a:rPr>
              <a:t>75O SD. FT. </a:t>
            </a:r>
            <a:r>
              <a:rPr lang="en-US" sz="1500" b="1" spc="-180">
                <a:solidFill>
                  <a:srgbClr val="000000"/>
                </a:solidFill>
                <a:latin typeface="Tahoma" panose="02020603050405020304" pitchFamily="2"/>
              </a:rPr>
              <a:t>(APPROX.)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035550" y="6156960"/>
            <a:ext cx="298450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00" b="1" spc="-165">
                <a:solidFill>
                  <a:srgbClr val="000000"/>
                </a:solidFill>
                <a:latin typeface="Tahoma" panose="02020603050405020304" pitchFamily="2"/>
              </a:rPr>
              <a:t>F.C.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9726295" y="1167130"/>
            <a:ext cx="57785" cy="40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-60">
                <a:solidFill>
                  <a:srgbClr val="000000"/>
                </a:solidFill>
                <a:latin typeface="Tahoma" panose="02020603050405020304" pitchFamily="2"/>
              </a:rPr>
              <a:t>„.-</a:t>
            </a:r>
            <a:r>
              <a:rPr lang="en-US" sz="10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408025" y="582295"/>
            <a:ext cx="55245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1050" spc="-75">
                <a:solidFill>
                  <a:srgbClr val="000000"/>
                </a:solidFill>
                <a:latin typeface="Arial" panose="02020603050405020304" pitchFamily="2"/>
              </a:rPr>
              <a:t>('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1896090" y="2279650"/>
            <a:ext cx="2036445" cy="5549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PLEASENOTEi </a:t>
            </a:r>
          </a:p>
          <a:p>
            <a:pPr marL="0" marR="0" indent="0" algn="l">
              <a:lnSpc>
                <a:spcPts val="6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been approximated and may change slightly due to construction variances or re-quired de!ign changes made during construction. </a:t>
            </a:r>
          </a:p>
          <a:p>
            <a:pPr marL="868680" marR="0" indent="228600" algn="l">
              <a:lnSpc>
                <a:spcPts val="9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</a:pPr>
            <a:r>
              <a:rPr lang="en-US" sz="550" b="1" spc="-15">
                <a:solidFill>
                  <a:srgbClr val="000000"/>
                </a:solidFill>
                <a:latin typeface="Tahoma" panose="02020603050405020304" pitchFamily="2"/>
              </a:rPr>
              <a:t>)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465320" y="0"/>
            <a:ext cx="3169920" cy="262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37360" marR="0" indent="0" algn="l">
              <a:lnSpc>
                <a:spcPts val="400"/>
              </a:lnSpc>
              <a:spcAft>
                <a:spcPts val="0"/>
              </a:spcAft>
              <a:tabLst>
                <a:tab pos="2011680" algn="l"/>
                <a:tab pos="2377440" algn="r"/>
                <a:tab pos="2560320" algn="r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'"::.' ' ' 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 . • ' </a:t>
            </a:r>
          </a:p>
          <a:p>
            <a:pPr marL="1874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32004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.•-• • .5 ----.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37160" algn="l"/>
                <a:tab pos="1920240" algn="l"/>
              </a:tabLst>
            </a:pPr>
            <a:r>
              <a:rPr lang="en-US" sz="550" spc="-15">
                <a:solidFill>
                  <a:srgbClr val="000000"/>
                </a:solidFill>
                <a:latin typeface="Verdana" panose="02020603050405020304" pitchFamily="2"/>
              </a:rPr>
              <a:t>‘ Vi 4...„ II. </a:t>
            </a:r>
            <a:r>
              <a:rPr lang="en-US" sz="650" spc="-15">
                <a:solidFill>
                  <a:srgbClr val="000000"/>
                </a:solidFill>
                <a:latin typeface="Verdana" panose="02020603050405020304" pitchFamily="2"/>
              </a:rPr>
              <a:t>...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02920" algn="l"/>
                <a:tab pos="914400" algn="l"/>
                <a:tab pos="1143000" algn="l"/>
                <a:tab pos="2606040" algn="l"/>
                <a:tab pos="2743200" algn="l"/>
              </a:tabLst>
            </a:pP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/1 i' • . • 7 \ / -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2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 •- ' / ' ..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 ' • . </a:t>
            </a:r>
          </a:p>
          <a:p>
            <a:pPr marL="1874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2103120" algn="l"/>
                <a:tab pos="2743200" algn="l"/>
              </a:tabLst>
            </a:pPr>
            <a:r>
              <a:rPr lang="en-US" sz="550" spc="8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80">
                <a:solidFill>
                  <a:srgbClr val="000000"/>
                </a:solidFill>
                <a:latin typeface="Verdana" panose="02020603050405020304" pitchFamily="2"/>
              </a:rPr>
              <a:t>..</a:t>
            </a:r>
            <a:r>
              <a:rPr lang="en-US" sz="650" spc="80" baseline="-25000">
                <a:solidFill>
                  <a:srgbClr val="000000"/>
                </a:solidFill>
                <a:latin typeface="Garamond" panose="02020603050405020304" pitchFamily="2"/>
              </a:rPr>
              <a:t>i</a:t>
            </a:r>
            <a:r>
              <a:rPr lang="en-US" sz="650" spc="80">
                <a:solidFill>
                  <a:srgbClr val="000000"/>
                </a:solidFill>
                <a:latin typeface="Verdana" panose="02020603050405020304" pitchFamily="2"/>
              </a:rPr>
              <a:t>r / ••••• .,.. / "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608830" y="262255"/>
            <a:ext cx="3133090" cy="140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300"/>
              </a:lnSpc>
              <a:spcAft>
                <a:spcPts val="0"/>
              </a:spcAft>
              <a:tabLst>
                <a:tab pos="2416810" algn="r"/>
                <a:tab pos="2416810" algn="l"/>
              </a:tabLst>
            </a:pPr>
            <a:r>
              <a:rPr lang="en-US" sz="100" spc="-3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-35">
                <a:solidFill>
                  <a:srgbClr val="000000"/>
                </a:solidFill>
                <a:latin typeface="Verdana" panose="02020603050405020304" pitchFamily="2"/>
              </a:rPr>
              <a:t>•••... .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30810" algn="l"/>
                <a:tab pos="130810" algn="l"/>
                <a:tab pos="313690" algn="l"/>
                <a:tab pos="725170" algn="l"/>
                <a:tab pos="1685290" algn="l"/>
                <a:tab pos="2416810" algn="r"/>
                <a:tab pos="246253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• . 5.-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' ...Y; 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--•••• ' • </a:t>
            </a:r>
          </a:p>
          <a:p>
            <a:pPr marL="91440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1319530" algn="l"/>
                <a:tab pos="1731010" algn="r"/>
                <a:tab pos="218821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• - • „ 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78680" y="402590"/>
            <a:ext cx="2255520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021080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. • )'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`.... .,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583170" y="575945"/>
            <a:ext cx="1201420" cy="52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tabLst>
                <a:tab pos="173990" algn="r"/>
                <a:tab pos="265430" algn="r"/>
                <a:tab pos="265430" algn="r"/>
                <a:tab pos="85979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I• • ..,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....." - - .,,‘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184265" y="697865"/>
            <a:ext cx="2600325" cy="143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55575" algn="r"/>
                <a:tab pos="201295" algn="l"/>
                <a:tab pos="292735" algn="l"/>
                <a:tab pos="658495" algn="r"/>
                <a:tab pos="841375" algn="r"/>
                <a:tab pos="887095" algn="l"/>
                <a:tab pos="1024255" algn="l"/>
                <a:tab pos="1572895" algn="r"/>
                <a:tab pos="1664335" algn="r"/>
                <a:tab pos="1938655" algn="l"/>
                <a:tab pos="2030095" algn="l"/>
                <a:tab pos="2258695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. : ,-'-••• •• • </a:t>
            </a:r>
            <a:r>
              <a:rPr lang="en-US" sz="650" spc="0" baseline="30000">
                <a:solidFill>
                  <a:srgbClr val="000000"/>
                </a:solidFill>
                <a:latin typeface="Garamond" panose="02020603050405020304" pitchFamily="2"/>
              </a:rPr>
              <a:t>i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 . • .-...--)- ' • •-• - - t </a:t>
            </a:r>
            <a:r>
              <a:rPr lang="en-US" sz="650" spc="0" baseline="3000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A,.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4968240" y="844550"/>
            <a:ext cx="381635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70"/>
              </a:spcAft>
              <a:tabLst>
                <a:tab pos="228600" algn="l"/>
                <a:tab pos="411480" algn="l"/>
                <a:tab pos="502920" algn="l"/>
                <a:tab pos="640080" algn="l"/>
                <a:tab pos="1371600" algn="r"/>
                <a:tab pos="1417320" algn="l"/>
                <a:tab pos="1874520" algn="r"/>
                <a:tab pos="2057400" algn="r"/>
                <a:tab pos="2103120" algn="l"/>
                <a:tab pos="2697480" algn="r"/>
                <a:tab pos="2788920" algn="r"/>
                <a:tab pos="2926080" algn="l"/>
                <a:tab pos="30632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•• .• .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•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....- - 7.-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; • '. •• i (--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3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-.. ) V ., 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824470" y="0"/>
            <a:ext cx="2566035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411480" algn="l"/>
                <a:tab pos="822960" algn="r"/>
                <a:tab pos="960120" algn="l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: • i • ,..-'''' III </a:t>
            </a:r>
          </a:p>
          <a:p>
            <a:pPr marL="20116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spc="-140">
                <a:solidFill>
                  <a:srgbClr val="000000"/>
                </a:solidFill>
                <a:latin typeface="Verdana" panose="02020603050405020304" pitchFamily="2"/>
              </a:rPr>
              <a:t>.- 5. </a:t>
            </a:r>
          </a:p>
          <a:p>
            <a:pPr marL="224028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-50">
                <a:solidFill>
                  <a:srgbClr val="000000"/>
                </a:solidFill>
                <a:latin typeface="Verdana" panose="02020603050405020304" pitchFamily="2"/>
              </a:rPr>
              <a:t>-• t </a:t>
            </a:r>
          </a:p>
          <a:p>
            <a:pPr marL="914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  <a:tab pos="960120" algn="l"/>
                <a:tab pos="1508760" algn="l"/>
                <a:tab pos="1783080" algn="l"/>
                <a:tab pos="260604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i• N.,  -3.'• '•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-- •  •</a:t>
            </a:r>
            <a:r>
              <a:rPr lang="en-US" sz="750" spc="0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 - - -'/',...21(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824470" y="326390"/>
            <a:ext cx="2913380" cy="78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74520" marR="0" indent="0" algn="l">
              <a:lnSpc>
                <a:spcPts val="1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3579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824470" y="405130"/>
            <a:ext cx="5534660" cy="131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94360" marR="0" indent="0" algn="l">
              <a:lnSpc>
                <a:spcPts val="500"/>
              </a:lnSpc>
              <a:spcAft>
                <a:spcPts val="0"/>
              </a:spcAft>
              <a:tabLst>
                <a:tab pos="3840480" algn="l"/>
                <a:tab pos="4480560" algn="l"/>
                <a:tab pos="5029200" algn="r"/>
                <a:tab pos="5120640" algn="l"/>
              </a:tabLst>
            </a:pPr>
            <a:r>
              <a:rPr lang="en-US" sz="900" spc="0" baseline="30000">
                <a:solidFill>
                  <a:srgbClr val="000000"/>
                </a:solidFill>
                <a:latin typeface="Verdana" panose="02020603050405020304" pitchFamily="2"/>
              </a:rPr>
              <a:t>'I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'D': ' '• • i • " 5-:" •-•.' • - -) -, </a:t>
            </a:r>
          </a:p>
          <a:p>
            <a:pPr marL="201168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057400" algn="r"/>
                <a:tab pos="2377440" algn="r"/>
                <a:tab pos="2606040" algn="r"/>
                <a:tab pos="278892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;• L.,./ .. </a:t>
            </a:r>
            <a:r>
              <a:rPr lang="en-US" sz="750" spc="0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-, </a:t>
            </a:r>
          </a:p>
          <a:p>
            <a:pPr marL="68580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  <a:tab pos="1463040" algn="l"/>
                <a:tab pos="1828800" algn="l"/>
                <a:tab pos="205740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.- • : -• •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1105"/>
              </a:spcAft>
              <a:buFont typeface="Symbol"/>
              <a:buChar char="·"/>
              <a:tabLst>
                <a:tab pos="4572000" algn="l"/>
                <a:tab pos="5029200" algn="r"/>
                <a:tab pos="5120640" algn="l"/>
                <a:tab pos="5532120" algn="r"/>
              </a:tabLst>
            </a:pPr>
            <a:r>
              <a:rPr lang="en-US" sz="750" spc="-1185">
                <a:solidFill>
                  <a:srgbClr val="000000"/>
                </a:solidFill>
                <a:latin typeface="Verdana" panose="02020603050405020304" pitchFamily="2"/>
              </a:rPr>
              <a:t>-5., , </a:t>
            </a:r>
            <a:r>
              <a:rPr lang="en-US" sz="650" spc="-1185">
                <a:solidFill>
                  <a:srgbClr val="000000"/>
                </a:solidFill>
                <a:latin typeface="Verdana" panose="02020603050405020304" pitchFamily="2"/>
              </a:rPr>
              <a:t>,,,</a:t>
            </a:r>
            <a:r>
              <a:rPr lang="en-US" sz="650" spc="-1185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-1185">
                <a:solidFill>
                  <a:srgbClr val="000000"/>
                </a:solidFill>
                <a:latin typeface="Verdana" panose="02020603050405020304" pitchFamily="2"/>
              </a:rPr>
              <a:t> . / ,,, _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3485495" y="0"/>
            <a:ext cx="391160" cy="247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45720" marR="0" indent="2286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-.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990320" y="0"/>
            <a:ext cx="445135" cy="218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45720" marR="0" indent="0" algn="l">
              <a:lnSpc>
                <a:spcPts val="800"/>
              </a:lnSpc>
              <a:spcBef>
                <a:spcPts val="160"/>
              </a:spcBef>
              <a:spcAft>
                <a:spcPts val="0"/>
              </a:spcAft>
              <a:buFont typeface="Symbol"/>
              <a:buChar char="·"/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 ,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883535" y="204470"/>
            <a:ext cx="1334770" cy="280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0" marR="0" indent="105156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</a:pPr>
            <a:r>
              <a:rPr lang="en-US" sz="1050" i="1" spc="-85">
                <a:solidFill>
                  <a:srgbClr val="000000"/>
                </a:solidFill>
                <a:latin typeface="Garamond" panose="02020603050405020304" pitchFamily="2"/>
              </a:rPr>
              <a:t>. -•-•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3124200" y="484505"/>
            <a:ext cx="109410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1130935" algn="r"/>
              </a:tabLst>
            </a:pPr>
            <a:r>
              <a:rPr lang="en-US" sz="1050" i="1" spc="0">
                <a:solidFill>
                  <a:srgbClr val="000000"/>
                </a:solidFill>
                <a:latin typeface="Garamond" panose="02020603050405020304" pitchFamily="2"/>
              </a:rPr>
              <a:t>• •</a:t>
            </a:r>
            <a:r>
              <a:rPr lang="en-US" sz="1050" i="1" spc="0" baseline="3000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1050" i="1" spc="0">
                <a:solidFill>
                  <a:srgbClr val="000000"/>
                </a:solidFill>
                <a:latin typeface="Garamond" panose="02020603050405020304" pitchFamily="2"/>
              </a:rPr>
              <a:t>Y- • .) -•••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35"/>
              </a:spcAft>
              <a:tabLst>
                <a:tab pos="399415" algn="l"/>
                <a:tab pos="765175" algn="l"/>
              </a:tabLst>
            </a:pPr>
            <a:r>
              <a:rPr lang="en-US" sz="1050" i="1" spc="-100">
                <a:solidFill>
                  <a:srgbClr val="000000"/>
                </a:solidFill>
                <a:latin typeface="Garamond" panose="02020603050405020304" pitchFamily="2"/>
              </a:rPr>
              <a:t>: "--: </a:t>
            </a:r>
            <a:r>
              <a:rPr lang="en-US" sz="650" spc="-100">
                <a:solidFill>
                  <a:srgbClr val="000000"/>
                </a:solidFill>
                <a:latin typeface="Verdana" panose="02020603050405020304" pitchFamily="2"/>
              </a:rPr>
              <a:t>.•••f-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4299565" y="218440"/>
            <a:ext cx="43307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,"•• t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2789535" y="247015"/>
            <a:ext cx="78041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spc="-105">
                <a:solidFill>
                  <a:srgbClr val="000000"/>
                </a:solidFill>
                <a:latin typeface="Verdana" panose="02020603050405020304" pitchFamily="2"/>
              </a:rPr>
              <a:t>-4;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  <a:tab pos="365760" algn="l"/>
                <a:tab pos="548640" algn="l"/>
                <a:tab pos="777240" algn="r"/>
              </a:tabLst>
            </a:pPr>
            <a:r>
              <a:rPr lang="en-US" sz="850" spc="-10">
                <a:solidFill>
                  <a:srgbClr val="000000"/>
                </a:solidFill>
                <a:latin typeface="Garamond" panose="02020603050405020304" pitchFamily="2"/>
              </a:rPr>
              <a:t>. • • .,• •••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4072870" y="520065"/>
            <a:ext cx="59436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915" rIns="0" bIns="0" anchor="t"/>
          <a:lstStyle/>
          <a:p>
            <a:pPr marL="365760" marR="0" indent="0" algn="l">
              <a:lnSpc>
                <a:spcPts val="400"/>
              </a:lnSpc>
              <a:spcAft>
                <a:spcPts val="0"/>
              </a:spcAft>
              <a:buFont typeface="Symbol"/>
              <a:buChar char="·"/>
              <a:tabLst>
                <a:tab pos="365760" algn="l"/>
                <a:tab pos="5943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• -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1198225" y="720725"/>
            <a:ext cx="135318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82880" algn="l"/>
                <a:tab pos="640080" algn="l"/>
                <a:tab pos="1097280" algn="l"/>
                <a:tab pos="1371600" algn="r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—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I ( . • •• </a:t>
            </a:r>
          </a:p>
          <a:p>
            <a:pPr marL="91440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1292840" y="929640"/>
            <a:ext cx="1783080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137160" algn="l"/>
                <a:tab pos="365760" algn="l"/>
                <a:tab pos="1097280" algn="l"/>
                <a:tab pos="1783080" algn="r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. •--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-1 p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985250" y="1051560"/>
            <a:ext cx="300228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320040" algn="l"/>
                <a:tab pos="594360" algn="l"/>
                <a:tab pos="731520" algn="l"/>
                <a:tab pos="2148840" algn="l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'I. "</a:t>
            </a:r>
            <a:r>
              <a:rPr lang="en-US" sz="650" i="1" spc="0" baseline="30000">
                <a:solidFill>
                  <a:srgbClr val="000000"/>
                </a:solidFill>
                <a:latin typeface="Arial" panose="02020603050405020304" pitchFamily="2"/>
              </a:rPr>
              <a:t>7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/ . - • ( -  . </a:t>
            </a:r>
          </a:p>
          <a:p>
            <a:pPr marL="137160" marR="0" indent="0" algn="l">
              <a:lnSpc>
                <a:spcPct val="100000"/>
              </a:lnSpc>
              <a:spcBef>
                <a:spcPts val="0"/>
              </a:spcBef>
              <a:spcAft>
                <a:spcPts val="5975"/>
              </a:spcAft>
              <a:tabLst>
                <a:tab pos="502920" algn="l"/>
                <a:tab pos="594360" algn="l"/>
                <a:tab pos="777240" algn="l"/>
              </a:tabLst>
            </a:pPr>
            <a:r>
              <a:rPr lang="en-US" sz="650" i="1" spc="-65">
                <a:solidFill>
                  <a:srgbClr val="000000"/>
                </a:solidFill>
                <a:latin typeface="Verdana" panose="02020603050405020304" pitchFamily="2"/>
              </a:rPr>
              <a:t>-• .. ' _'- ..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960120" algn="l"/>
                <a:tab pos="1051560" algn="l"/>
                <a:tab pos="1371600" algn="l"/>
                <a:tab pos="1737360" algn="l"/>
                <a:tab pos="1965960" algn="l"/>
                <a:tab pos="2697480" algn="l"/>
                <a:tab pos="2926080" algn="l"/>
              </a:tabLst>
            </a:pPr>
            <a:r>
              <a:rPr lang="en-US" sz="650" i="1" spc="-95">
                <a:solidFill>
                  <a:srgbClr val="000000"/>
                </a:solidFill>
                <a:latin typeface="Verdana" panose="02020603050405020304" pitchFamily="2"/>
              </a:rPr>
              <a:t>.-. . .:- </a:t>
            </a: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-i •,, . . </a:t>
            </a:r>
            <a:r>
              <a:rPr lang="en-US" sz="650" i="1" spc="-95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, __ , . </a:t>
            </a:r>
            <a:br/>
            <a:endParaRPr/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0506710" y="1532890"/>
            <a:ext cx="27305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-561340" algn="l"/>
                <a:tab pos="-469900" algn="l"/>
                <a:tab pos="-149860" algn="l"/>
                <a:tab pos="215900" algn="l"/>
                <a:tab pos="444500" algn="l"/>
                <a:tab pos="1176020" algn="l"/>
                <a:tab pos="1404620" algn="l"/>
              </a:tabLst>
            </a:pP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(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2276455" y="1051560"/>
            <a:ext cx="111125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1135"/>
              </a:spcAft>
            </a:pPr>
            <a:r>
              <a:rPr lang="en-US" sz="650" spc="-5">
                <a:solidFill>
                  <a:srgbClr val="000000"/>
                </a:solidFill>
                <a:latin typeface="Verdana" panose="02020603050405020304" pitchFamily="2"/>
              </a:rPr>
              <a:t>5-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2513945" y="1051560"/>
            <a:ext cx="4191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l">
              <a:lnSpc>
                <a:spcPts val="800"/>
              </a:lnSpc>
              <a:spcAft>
                <a:spcPts val="70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3173095" y="1100455"/>
            <a:ext cx="850265" cy="17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285">
                <a:solidFill>
                  <a:srgbClr val="000000"/>
                </a:solidFill>
                <a:latin typeface="Verdana" panose="02020603050405020304" pitchFamily="2"/>
              </a:rPr>
              <a:t>Tea' ! -cc 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173095" y="1597025"/>
            <a:ext cx="1569720" cy="410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550" spc="-30">
                <a:solidFill>
                  <a:srgbClr val="000000"/>
                </a:solidFill>
                <a:latin typeface="Verdana" panose="02020603050405020304" pitchFamily="2"/>
              </a:rPr>
              <a:t>City</a:t>
            </a:r>
            <a:r>
              <a:rPr lang="en-US" sz="2200" spc="-85">
                <a:solidFill>
                  <a:srgbClr val="000000"/>
                </a:solidFill>
                <a:latin typeface="Garamond" panose="02020603050405020304" pitchFamily="1"/>
              </a:rPr>
              <a:t>pesets </a:t>
            </a:r>
          </a:p>
          <a:p>
            <a:pPr marL="0" marR="0" indent="0" algn="r">
              <a:lnSpc>
                <a:spcPts val="1400"/>
              </a:lnSpc>
              <a:spcBef>
                <a:spcPts val="0"/>
              </a:spcBef>
              <a:spcAft>
                <a:spcPts val="1190"/>
              </a:spcAft>
            </a:pPr>
            <a:r>
              <a:rPr lang="en-US" sz="2550" spc="-55">
                <a:solidFill>
                  <a:srgbClr val="000000"/>
                </a:solidFill>
                <a:latin typeface="Verdana" panose="02020603050405020304" pitchFamily="2"/>
              </a:rPr>
              <a:t>al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2710160" y="1188720"/>
            <a:ext cx="1615440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tabLst>
                <a:tab pos="182880" algn="l"/>
                <a:tab pos="1051560" algn="l"/>
                <a:tab pos="16459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- . ( .);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13947775" y="1515110"/>
            <a:ext cx="377825" cy="175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45720" marR="0" indent="0" algn="l">
              <a:lnSpc>
                <a:spcPts val="900"/>
              </a:lnSpc>
              <a:spcAft>
                <a:spcPts val="395"/>
              </a:spcAft>
              <a:buFont typeface="Symbol"/>
              <a:buChar char="·"/>
            </a:pPr>
            <a:r>
              <a:rPr lang="en-US" sz="750" spc="-30">
                <a:solidFill>
                  <a:srgbClr val="000000"/>
                </a:solidFill>
                <a:latin typeface="Verdana" panose="02020603050405020304" pitchFamily="2"/>
              </a:rPr>
              <a:t>z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3490575" y="1515110"/>
            <a:ext cx="170180" cy="175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l">
              <a:lnSpc>
                <a:spcPts val="800"/>
              </a:lnSpc>
              <a:spcAft>
                <a:spcPts val="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.\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3039090" y="1691005"/>
            <a:ext cx="1203960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1935"/>
              </a:spcAft>
              <a:tabLst>
                <a:tab pos="594360" algn="l"/>
              </a:tabLst>
            </a:pPr>
            <a:r>
              <a:rPr lang="en-US" sz="650" spc="-15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0774680" y="1962785"/>
            <a:ext cx="53022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548640" algn="r"/>
              </a:tabLst>
            </a:pPr>
            <a:r>
              <a:rPr lang="en-US" sz="900" u="sng" spc="0">
                <a:solidFill>
                  <a:srgbClr val="000000"/>
                </a:solidFill>
                <a:latin typeface="Verdana" panose="02020603050405020304" pitchFamily="2"/>
              </a:rPr>
              <a:t>) • 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178810" y="2007870"/>
            <a:ext cx="1487805" cy="398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640080" marR="0" indent="91440" algn="l">
              <a:lnSpc>
                <a:spcPts val="300"/>
              </a:lnSpc>
              <a:spcAft>
                <a:spcPts val="0"/>
              </a:spcAft>
              <a:buFont typeface="Symbol"/>
              <a:buChar char="·"/>
              <a:tabLst>
                <a:tab pos="1051560" algn="l"/>
                <a:tab pos="15087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-• • • ' •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  <a:p>
            <a:pPr marL="8686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960120" algn="r"/>
                <a:tab pos="105156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  <a:tabLst>
                <a:tab pos="274320" algn="l"/>
                <a:tab pos="64008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 ' '' </a:t>
            </a:r>
          </a:p>
          <a:p>
            <a:pPr marL="502920" marR="320040" indent="0" algn="l">
              <a:lnSpc>
                <a:spcPts val="200"/>
              </a:lnSpc>
              <a:spcBef>
                <a:spcPts val="40"/>
              </a:spcBef>
              <a:spcAft>
                <a:spcPts val="0"/>
              </a:spcAft>
              <a:tabLst>
                <a:tab pos="640080" algn="l"/>
                <a:tab pos="960120" algn="l"/>
                <a:tab pos="109728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f"..k ''' • -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</a:p>
          <a:p>
            <a:pPr marL="731520" marR="0" indent="182880" algn="l">
              <a:lnSpc>
                <a:spcPts val="8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.•• ,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4879975" y="2081530"/>
            <a:ext cx="6842760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26974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  <a:tabLst>
                <a:tab pos="3291840" algn="l"/>
                <a:tab pos="3429000" algn="l"/>
                <a:tab pos="4617720" algn="l"/>
                <a:tab pos="4800600" algn="l"/>
                <a:tab pos="5577840" algn="l"/>
                <a:tab pos="5989320" algn="l"/>
                <a:tab pos="6263640" algn="l"/>
                <a:tab pos="6263640" algn="r"/>
              </a:tabLst>
            </a:pP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9. 7</a:t>
            </a:r>
            <a:r>
              <a:rPr lang="en-US" sz="550" i="1" spc="-2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00" i="1" spc="-2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• 4 i • </a:t>
            </a:r>
            <a:r>
              <a:rPr lang="en-US" sz="550" i="1" spc="-20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c )  '. • • —. .. </a:t>
            </a:r>
          </a:p>
          <a:p>
            <a:pPr marL="9144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365760" algn="r"/>
                <a:tab pos="960120" algn="l"/>
              </a:tabLs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- , —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  <a:p>
            <a:pPr marL="32004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365760" algn="r"/>
                <a:tab pos="960120" algn="l"/>
                <a:tab pos="1188720" algn="l"/>
                <a:tab pos="1280160" algn="l"/>
                <a:tab pos="1691640" algn="r"/>
                <a:tab pos="1920240" algn="r"/>
                <a:tab pos="2011680" algn="l"/>
                <a:tab pos="2331720" algn="l"/>
                <a:tab pos="2788920" algn="l"/>
                <a:tab pos="3200400" algn="l"/>
                <a:tab pos="5760720" algn="l"/>
                <a:tab pos="6172200" algn="l"/>
              </a:tabLst>
            </a:pP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••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:-.7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', •• ' ./ • '''' .-.. _, •,n.-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'''t </a:t>
            </a:r>
            <a:r>
              <a:rPr lang="en-US" sz="550" spc="0" baseline="-25000">
                <a:solidFill>
                  <a:srgbClr val="000000"/>
                </a:solidFill>
                <a:latin typeface="Verdana" panose="02020603050405020304" pitchFamily="2"/>
              </a:rPr>
              <a:t>•N</a:t>
            </a:r>
            <a:r>
              <a:rPr lang="en-US" sz="100" i="1" spc="0" baseline="300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0" baseline="30000">
                <a:solidFill>
                  <a:srgbClr val="000000"/>
                </a:solidFill>
                <a:latin typeface="Verdana" panose="02020603050405020304" pitchFamily="2"/>
              </a:rPr>
              <a:t>t'I</a:t>
            </a: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315468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342900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,,-- , </a:t>
            </a:r>
          </a:p>
          <a:p>
            <a:pPr marL="562356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62636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- 'c'• -'• </a:t>
            </a:r>
          </a:p>
          <a:p>
            <a:pPr marL="8229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  <a:tab pos="960120" algn="l"/>
                <a:tab pos="1188720" algn="l"/>
                <a:tab pos="1691640" algn="r"/>
                <a:tab pos="1783080" algn="l"/>
                <a:tab pos="21031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. •-• )--/,‘' • , I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s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.: I: • </a:t>
            </a:r>
          </a:p>
          <a:p>
            <a:pPr marL="68580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1097280" algn="l"/>
                <a:tab pos="2103120" algn="r"/>
                <a:tab pos="2468880" algn="l"/>
                <a:tab pos="265176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-1 ',-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4'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' ' -- • , </a:t>
            </a:r>
          </a:p>
          <a:p>
            <a:pPr marL="2514600" marR="0" indent="22860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95">
                <a:solidFill>
                  <a:srgbClr val="000000"/>
                </a:solidFill>
                <a:latin typeface="Verdana" panose="02020603050405020304" pitchFamily="2"/>
              </a:rPr>
              <a:t>f )-- - </a:t>
            </a:r>
          </a:p>
          <a:p>
            <a:pPr marL="30632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3200400" algn="l"/>
                <a:tab pos="3291840" algn="l"/>
                <a:tab pos="3703320" algn="l"/>
                <a:tab pos="4297680" algn="l"/>
                <a:tab pos="4434840" algn="l"/>
                <a:tab pos="4526280" algn="l"/>
                <a:tab pos="4617720" algn="l"/>
                <a:tab pos="4892040" algn="l"/>
                <a:tab pos="5303520" algn="r"/>
                <a:tab pos="5532120" algn="r"/>
                <a:tab pos="5623560" algn="l"/>
                <a:tab pos="5760720" algn="l"/>
                <a:tab pos="5989320" algn="l"/>
                <a:tab pos="6217920" algn="l"/>
              </a:tabLst>
            </a:pP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'''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.3</a:t>
            </a:r>
            <a:r>
              <a:rPr lang="en-US" sz="100" spc="-2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' \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—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 -' ----• . • • ,N.'.... 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N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.- ' _ , </a:t>
            </a:r>
            <a:r>
              <a:rPr lang="en-US" sz="650" i="1" spc="-20">
                <a:solidFill>
                  <a:srgbClr val="000000"/>
                </a:solidFill>
                <a:latin typeface="Verdana" panose="02020603050405020304" pitchFamily="2"/>
              </a:rPr>
              <a:t>.1 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4 ' _. :'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'1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/</a:t>
            </a:r>
            <a:r>
              <a:rPr lang="en-US" sz="650" spc="-20" baseline="-25000">
                <a:solidFill>
                  <a:srgbClr val="000000"/>
                </a:solidFill>
                <a:latin typeface="Garamond" panose="02020603050405020304" pitchFamily="2"/>
              </a:rPr>
              <a:t>4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'4.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(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 '- k </a:t>
            </a:r>
          </a:p>
          <a:p>
            <a:pPr marL="429768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4434840" algn="l"/>
                <a:tab pos="4937760" algn="l"/>
                <a:tab pos="5029200" algn="l"/>
                <a:tab pos="5303520" algn="r"/>
                <a:tab pos="5394960" algn="l"/>
                <a:tab pos="5577840" algn="l"/>
                <a:tab pos="5897880" algn="l"/>
                <a:tab pos="6263640" algn="r"/>
                <a:tab pos="6355080" algn="l"/>
                <a:tab pos="6492240" algn="l"/>
                <a:tab pos="6675120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. .1-- • - .%- , '.. .' ji: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 r' . ),, . It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 . </a:t>
            </a:r>
          </a:p>
          <a:p>
            <a:pPr marL="365760" marR="0" indent="4572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94360" algn="l"/>
                <a:tab pos="777240" algn="l"/>
                <a:tab pos="960120" algn="l"/>
                <a:tab pos="1280160" algn="l"/>
                <a:tab pos="2423160" algn="l"/>
                <a:tab pos="2697480" algn="l"/>
                <a:tab pos="4251960" algn="l"/>
                <a:tab pos="4389120" algn="l"/>
                <a:tab pos="4617720" algn="l"/>
                <a:tab pos="4800600" algn="l"/>
                <a:tab pos="5029200" algn="l"/>
              </a:tabLst>
            </a:pPr>
            <a:r>
              <a:rPr lang="en-US" sz="650" i="1" spc="-5">
                <a:solidFill>
                  <a:srgbClr val="000000"/>
                </a:solidFill>
                <a:latin typeface="Verdana" panose="02020603050405020304" pitchFamily="2"/>
              </a:rPr>
              <a:t>'N..</a:t>
            </a:r>
            <a:r>
              <a:rPr lang="en-US" sz="650" i="1" spc="-5" baseline="30000">
                <a:solidFill>
                  <a:srgbClr val="000000"/>
                </a:solidFill>
                <a:latin typeface="Arial" panose="02020603050405020304" pitchFamily="2"/>
              </a:rPr>
              <a:t>,</a:t>
            </a:r>
            <a:r>
              <a:rPr lang="en-US" sz="100" i="1" spc="-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i="1" spc="-5">
                <a:solidFill>
                  <a:srgbClr val="000000"/>
                </a:solidFill>
                <a:latin typeface="Verdana" panose="02020603050405020304" pitchFamily="2"/>
              </a:rPr>
              <a:t>. : . ....." ) i ...._ . </a:t>
            </a:r>
            <a:r>
              <a:rPr lang="en-US" sz="650" spc="-5">
                <a:solidFill>
                  <a:srgbClr val="000000"/>
                </a:solidFill>
                <a:latin typeface="Verdana" panose="02020603050405020304" pitchFamily="2"/>
              </a:rPr>
              <a:t>• . 1 , , .. .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  <a:tab pos="1051560" algn="l"/>
                <a:tab pos="1920240" algn="r"/>
                <a:tab pos="2011680" algn="l"/>
                <a:tab pos="3017520" algn="l"/>
                <a:tab pos="3291840" algn="l"/>
              </a:tabLst>
            </a:pPr>
            <a:r>
              <a:rPr lang="en-US" sz="100" spc="-1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- • --•••• " 2- • ......,--•: • </a:t>
            </a:r>
            <a:r>
              <a:rPr lang="en-US" sz="650" spc="-10" baseline="-25000">
                <a:solidFill>
                  <a:srgbClr val="000000"/>
                </a:solidFill>
                <a:latin typeface="Garamond" panose="02020603050405020304" pitchFamily="2"/>
              </a:rPr>
              <a:t>f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• • . • '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f) -•I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T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.-••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'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:\ ; ',"' , - • , </a:t>
            </a:r>
          </a:p>
          <a:p>
            <a:pPr marL="24231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834640" algn="l"/>
                <a:tab pos="3063240" algn="l"/>
                <a:tab pos="3291840" algn="l"/>
                <a:tab pos="4114800" algn="l"/>
                <a:tab pos="4434840" algn="l"/>
                <a:tab pos="4800600" algn="l"/>
                <a:tab pos="5029200" algn="l"/>
                <a:tab pos="5303520" algn="r"/>
                <a:tab pos="5532120" algn="r"/>
                <a:tab pos="5623560" algn="l"/>
                <a:tab pos="5760720" algn="l"/>
                <a:tab pos="5989320" algn="l"/>
                <a:tab pos="6263640" algn="l"/>
                <a:tab pos="6263640" algn="r"/>
                <a:tab pos="64922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!re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! '- - 't , • -• - (' • 'rt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.: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, " . . - • - • • :-... ..„ r• . • ' -:,. _, : 1 . ,... \ ,_ </a:t>
            </a:r>
          </a:p>
          <a:p>
            <a:pPr marL="37490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3977640" algn="l"/>
                <a:tab pos="4114800" algn="l"/>
                <a:tab pos="4297680" algn="l"/>
                <a:tab pos="5532120" algn="r"/>
                <a:tab pos="5669280" algn="l"/>
                <a:tab pos="62636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_.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550" spc="0" baseline="-25000">
                <a:solidFill>
                  <a:srgbClr val="000000"/>
                </a:solidFill>
                <a:latin typeface="Verdana" panose="02020603050405020304" pitchFamily="2"/>
              </a:rPr>
              <a:t>I.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... ,._, _ , . - ••... _ .... \ \ </a:t>
            </a:r>
          </a:p>
          <a:p>
            <a:pPr marL="260604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3200400" algn="l"/>
                <a:tab pos="3977640" algn="l"/>
                <a:tab pos="4114800" algn="l"/>
                <a:tab pos="452628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, . - • . ..5c . .?-</a:t>
            </a:r>
            <a:r>
              <a:rPr lang="en-US" sz="650" spc="-30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'•</a:t>
            </a:r>
            <a:r>
              <a:rPr lang="en-US" sz="650" spc="-30" baseline="-25000">
                <a:solidFill>
                  <a:srgbClr val="000000"/>
                </a:solidFill>
                <a:latin typeface="Verdana" panose="02020603050405020304" pitchFamily="2"/>
              </a:rPr>
              <a:t>...</a:t>
            </a: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„,:. </a:t>
            </a:r>
          </a:p>
          <a:p>
            <a:pPr marL="5486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85800" algn="l"/>
                <a:tab pos="9144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._ _ • </a:t>
            </a:r>
          </a:p>
          <a:p>
            <a:pPr marL="15087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 --•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3770610" y="2121535"/>
            <a:ext cx="923925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27432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9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  <a:p>
            <a:pPr marL="0" marR="0" indent="0" algn="l">
              <a:lnSpc>
                <a:spcPts val="1100"/>
              </a:lnSpc>
              <a:spcBef>
                <a:spcPts val="195"/>
              </a:spcBef>
              <a:spcAft>
                <a:spcPts val="20"/>
              </a:spcAft>
              <a:tabLst>
                <a:tab pos="457200" algn="l"/>
                <a:tab pos="594360" algn="l"/>
                <a:tab pos="96012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(-_.' .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001770" y="2406650"/>
            <a:ext cx="131445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45720" marR="0" indent="0" algn="r">
              <a:lnSpc>
                <a:spcPts val="1000"/>
              </a:lnSpc>
              <a:spcAft>
                <a:spcPts val="0"/>
              </a:spcAft>
            </a:pPr>
            <a:r>
              <a:rPr lang="en-US" sz="900" spc="-1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850" spc="-175">
                <a:solidFill>
                  <a:srgbClr val="000000"/>
                </a:solidFill>
                <a:latin typeface="Garamond" panose="02020603050405020304" pitchFamily="2"/>
              </a:rPr>
              <a:t>4</a:t>
            </a:r>
            <a:r>
              <a:rPr lang="en-US" sz="850" spc="-17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-175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2932430" y="2593975"/>
            <a:ext cx="1200785" cy="447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18288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6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  <a:p>
            <a:pPr marL="1097280" marR="0" indent="0" algn="l">
              <a:lnSpc>
                <a:spcPts val="6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650" spc="-25">
                <a:solidFill>
                  <a:srgbClr val="000000"/>
                </a:solidFill>
                <a:latin typeface="Verdana" panose="02020603050405020304" pitchFamily="2"/>
              </a:rPr>
              <a:t>.•.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37160" algn="l"/>
                <a:tab pos="182880" algn="l"/>
                <a:tab pos="868680" algn="l"/>
                <a:tab pos="11430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 • ' ' •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500"/>
              </a:spcAft>
              <a:buFont typeface="Symbol"/>
              <a:buChar char="·"/>
              <a:tabLst>
                <a:tab pos="182880" algn="l"/>
                <a:tab pos="685800" algn="l"/>
                <a:tab pos="91440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, • . .• - _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3653770" y="2587625"/>
            <a:ext cx="24130" cy="52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14840585" y="2611120"/>
            <a:ext cx="80010" cy="391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800"/>
              </a:lnSpc>
              <a:spcAft>
                <a:spcPts val="226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4733290" y="3063240"/>
            <a:ext cx="1503045" cy="247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28600" algn="l"/>
                <a:tab pos="777240" algn="l"/>
                <a:tab pos="1188720" algn="r"/>
                <a:tab pos="1234440" algn="l"/>
                <a:tab pos="1325880" algn="l"/>
              </a:tabLst>
            </a:pP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-•••.:' '. </a:t>
            </a:r>
            <a:r>
              <a:rPr lang="en-US" sz="650" spc="-75" baseline="30000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Vv....</a:t>
            </a:r>
            <a:r>
              <a:rPr lang="en-US" sz="650" spc="-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 ' • . / •`-'\-- - I '''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777240" algn="l"/>
                <a:tab pos="1051560" algn="l"/>
                <a:tab pos="1097280" algn="l"/>
                <a:tab pos="1325880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t • ) .. \ ,,_\ • ,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50865" y="3310255"/>
            <a:ext cx="585470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302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71145" algn="r"/>
                <a:tab pos="31686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. ,l , ,••••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7208520" y="3441065"/>
            <a:ext cx="320040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8991600" y="3002280"/>
            <a:ext cx="3477895" cy="36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  <a:tabLst>
                <a:tab pos="731520" algn="l"/>
                <a:tab pos="34747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.-,-, ,- _ . 5. .- / g'Ulfe dimensions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and layout have been approximated </a:t>
            </a:r>
          </a:p>
          <a:p>
            <a:pPr marL="2743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347472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-_,• - ,•••, '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and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mazy-Change slightly due to construction variances </a:t>
            </a:r>
          </a:p>
          <a:p>
            <a:pPr marL="457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548640" algn="l"/>
                <a:tab pos="868680" algn="l"/>
                <a:tab pos="3474720" algn="r"/>
              </a:tabLst>
            </a:pP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t . .•.. ..: - :. 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or required design changes made during construction.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8991600" y="3371215"/>
            <a:ext cx="250825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  <a:tab pos="1783080" algn="l"/>
              </a:tabLst>
            </a:pPr>
            <a:r>
              <a:rPr lang="en-US" sz="750" spc="-10">
                <a:solidFill>
                  <a:srgbClr val="000000"/>
                </a:solidFill>
                <a:latin typeface="Verdana" panose="02020603050405020304" pitchFamily="2"/>
              </a:rPr>
              <a:t>?__:. ( •''i. .• -., </a:t>
            </a:r>
          </a:p>
          <a:p>
            <a:pPr marL="3657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245">
                <a:solidFill>
                  <a:srgbClr val="000000"/>
                </a:solidFill>
                <a:latin typeface="Verdana" panose="02020603050405020304" pitchFamily="2"/>
              </a:rPr>
              <a:t>',• \  7  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14691360" y="3002280"/>
            <a:ext cx="570230" cy="680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0355" rIns="0" bIns="0" anchor="t"/>
          <a:lstStyle/>
          <a:p>
            <a:pPr marL="13716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650" spc="-120">
                <a:solidFill>
                  <a:srgbClr val="000000"/>
                </a:solidFill>
                <a:latin typeface="Verdana" panose="02020603050405020304" pitchFamily="2"/>
              </a:rPr>
              <a:t>5' </a:t>
            </a:r>
          </a:p>
          <a:p>
            <a:pPr marL="457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305">
                <a:solidFill>
                  <a:srgbClr val="000000"/>
                </a:solidFill>
                <a:latin typeface="Verdana" panose="02020603050405020304" pitchFamily="2"/>
              </a:rPr>
              <a:t>— . A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850" spc="-30">
                <a:solidFill>
                  <a:srgbClr val="000000"/>
                </a:solidFill>
                <a:latin typeface="Garamond" panose="02020603050405020304" pitchFamily="2"/>
              </a:rPr>
              <a:t>,.e 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3337560" y="3041650"/>
            <a:ext cx="5670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0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F • </a:t>
            </a:r>
          </a:p>
          <a:p>
            <a:pPr marL="228600" marR="0" indent="1097280" algn="l">
              <a:lnSpc>
                <a:spcPts val="4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2770505" y="3142615"/>
            <a:ext cx="1134110" cy="164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~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4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t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2944495" y="3307080"/>
            <a:ext cx="960120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94360" marR="0" indent="0" algn="l">
              <a:lnSpc>
                <a:spcPts val="600"/>
              </a:lnSpc>
              <a:spcAft>
                <a:spcPts val="0"/>
              </a:spcAft>
              <a:tabLst>
                <a:tab pos="923290" algn="r"/>
              </a:tabLst>
            </a:pP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N...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2837815" y="3420110"/>
            <a:ext cx="106680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435610" algn="l"/>
                <a:tab pos="70993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'N'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LI •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3100070" y="3535680"/>
            <a:ext cx="80454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900"/>
              </a:lnSpc>
              <a:spcAft>
                <a:spcPts val="150"/>
              </a:spcAft>
              <a:tabLst>
                <a:tab pos="447675" algn="r"/>
              </a:tabLst>
            </a:pP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,</a:t>
            </a:r>
            <a:r>
              <a:rPr lang="en-US" sz="8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2 •• 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3051175" y="3683000"/>
            <a:ext cx="533400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137160" algn="l"/>
                <a:tab pos="228600" algn="l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.. , - </a:t>
            </a:r>
          </a:p>
          <a:p>
            <a:pPr marL="182880" marR="0" indent="0" algn="l">
              <a:lnSpc>
                <a:spcPts val="800"/>
              </a:lnSpc>
              <a:spcBef>
                <a:spcPts val="305"/>
              </a:spcBef>
              <a:spcAft>
                <a:spcPts val="0"/>
              </a:spcAft>
              <a:tabLst>
                <a:tab pos="548640" algn="r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 • - 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13795375" y="3864610"/>
            <a:ext cx="137160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137160" algn="r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'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15036800" y="3992245"/>
            <a:ext cx="86360" cy="100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10055225" y="4035425"/>
            <a:ext cx="1345565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2550" b="1" spc="-240">
                <a:solidFill>
                  <a:srgbClr val="000000"/>
                </a:solidFill>
                <a:latin typeface="Verdana" panose="02020603050405020304" pitchFamily="2"/>
              </a:rPr>
              <a:t>MASTER 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12564110" y="4367530"/>
            <a:ext cx="411480" cy="241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-60">
                <a:solidFill>
                  <a:srgbClr val="000000"/>
                </a:solidFill>
                <a:latin typeface="Verdana" panose="02020603050405020304" pitchFamily="2"/>
              </a:rPr>
              <a:t>/••-. </a:t>
            </a:r>
          </a:p>
          <a:p>
            <a:pPr marL="182880" marR="0" indent="0" algn="l">
              <a:lnSpc>
                <a:spcPts val="900"/>
              </a:lnSpc>
              <a:spcBef>
                <a:spcPts val="295"/>
              </a:spcBef>
              <a:spcAft>
                <a:spcPts val="255"/>
              </a:spcAft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;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)1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,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12472670" y="4949825"/>
            <a:ext cx="4572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e </a:t>
            </a:r>
          </a:p>
        </p:txBody>
      </p:sp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13789025" y="5084445"/>
            <a:ext cx="1469390" cy="97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4114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( •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13959840" y="5181600"/>
            <a:ext cx="1298575" cy="54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240665" algn="r"/>
                <a:tab pos="423545" algn="l"/>
                <a:tab pos="56070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'r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-' •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14514830" y="5312410"/>
            <a:ext cx="743585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r">
              <a:lnSpc>
                <a:spcPts val="1000"/>
              </a:lnSpc>
              <a:spcAft>
                <a:spcPts val="0"/>
              </a:spcAft>
            </a:pPr>
            <a:r>
              <a:rPr lang="en-US" sz="750" spc="335">
                <a:solidFill>
                  <a:srgbClr val="000000"/>
                </a:solidFill>
                <a:latin typeface="Arial" panose="02020603050405020304" pitchFamily="2"/>
              </a:rPr>
              <a:t>/ .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3017520" y="5114290"/>
            <a:ext cx="82931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228600" algn="l"/>
                <a:tab pos="8686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,")) „,..5 </a:t>
            </a:r>
          </a:p>
        </p:txBody>
      </p:sp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14474825" y="5455285"/>
            <a:ext cx="73660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640080" algn="l">
              <a:lnSpc>
                <a:spcPts val="800"/>
              </a:lnSpc>
              <a:spcAft>
                <a:spcPts val="935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is 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13813790" y="5761355"/>
            <a:ext cx="1558290" cy="11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13983970" y="5872480"/>
            <a:ext cx="1388110" cy="18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207645" algn="l"/>
              </a:tabLst>
            </a:pPr>
            <a:r>
              <a:rPr lang="en-US" sz="650" spc="-25">
                <a:solidFill>
                  <a:srgbClr val="000000"/>
                </a:solidFill>
                <a:latin typeface="Verdana" panose="02020603050405020304" pitchFamily="2"/>
              </a:rPr>
              <a:t>r .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13780135" y="6056630"/>
            <a:ext cx="1591945" cy="669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502920" marR="0" indent="45720" algn="l">
              <a:lnSpc>
                <a:spcPts val="800"/>
              </a:lnSpc>
              <a:spcAft>
                <a:spcPts val="3610"/>
              </a:spcAft>
              <a:buFont typeface="Symbol"/>
              <a:buChar char="·"/>
              <a:tabLst>
                <a:tab pos="12801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--k •-• — • 7 /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14956790" y="6725920"/>
            <a:ext cx="415290" cy="14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38989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4% • 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13746480" y="6866890"/>
            <a:ext cx="162560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1143000" algn="l"/>
                <a:tab pos="1600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7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(</a:t>
            </a:r>
            <a:r>
              <a:rPr lang="en-US" sz="1100" spc="0">
                <a:solidFill>
                  <a:srgbClr val="000000"/>
                </a:solidFill>
                <a:latin typeface="Arial Narrow" panose="02020603050405020304" pitchFamily="2"/>
              </a:rPr>
              <a:t> •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.n-1' •••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r: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"?' </a:t>
            </a:r>
          </a:p>
          <a:p>
            <a:pPr marL="1051560" marR="0" indent="91440" algn="l">
              <a:lnSpc>
                <a:spcPts val="800"/>
              </a:lnSpc>
              <a:spcBef>
                <a:spcPts val="35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-50">
                <a:solidFill>
                  <a:srgbClr val="000000"/>
                </a:solidFill>
                <a:latin typeface="Verdana" panose="02020603050405020304" pitchFamily="2"/>
              </a:rPr>
              <a:t>), </a:t>
            </a:r>
          </a:p>
          <a:p>
            <a:pPr marL="182880" marR="0" indent="0" algn="l">
              <a:lnSpc>
                <a:spcPts val="1000"/>
              </a:lnSpc>
              <a:spcBef>
                <a:spcPts val="130"/>
              </a:spcBef>
              <a:spcAft>
                <a:spcPts val="2230"/>
              </a:spcAft>
              <a:tabLst>
                <a:tab pos="274320" algn="l"/>
                <a:tab pos="365760" algn="l"/>
                <a:tab pos="731520" algn="l"/>
              </a:tabLst>
            </a:pPr>
            <a:r>
              <a:rPr lang="en-US" sz="650" spc="340">
                <a:solidFill>
                  <a:srgbClr val="000000"/>
                </a:solidFill>
                <a:latin typeface="Verdana" panose="02020603050405020304" pitchFamily="2"/>
              </a:rPr>
              <a:t>. • .</a:t>
            </a:r>
            <a:r>
              <a:rPr lang="en-US" sz="650" spc="340" baseline="30000">
                <a:solidFill>
                  <a:srgbClr val="000000"/>
                </a:solidFill>
                <a:latin typeface="Verdana" panose="02020603050405020304" pitchFamily="2"/>
              </a:rPr>
              <a:t>3</a:t>
            </a:r>
            <a:r>
              <a:rPr lang="en-US" sz="650" spc="340">
                <a:solidFill>
                  <a:srgbClr val="000000"/>
                </a:solidFill>
                <a:latin typeface="Verdana" panose="02020603050405020304" pitchFamily="2"/>
              </a:rPr>
              <a:t>' •—. - • </a:t>
            </a:r>
          </a:p>
        </p:txBody>
      </p:sp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2895600" y="6417310"/>
            <a:ext cx="600710" cy="151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6400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'? • 1 '.4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)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14188440" y="7565390"/>
            <a:ext cx="1164590" cy="11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14188440" y="7676515"/>
            <a:ext cx="1164590" cy="26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00"/>
              </a:lnSpc>
              <a:spcAft>
                <a:spcPts val="1345"/>
              </a:spcAf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3056890" y="7936865"/>
            <a:ext cx="1384300" cy="627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700"/>
              </a:lnSpc>
              <a:spcAft>
                <a:spcPts val="0"/>
              </a:spcAft>
              <a:tabLst>
                <a:tab pos="868680" algn="l"/>
              </a:tabLst>
            </a:pPr>
            <a:r>
              <a:rPr lang="en-US" sz="850" spc="-25">
                <a:solidFill>
                  <a:srgbClr val="000000"/>
                </a:solidFill>
                <a:latin typeface="Garamond" panose="02020603050405020304" pitchFamily="2"/>
              </a:rPr>
              <a:t>' • </a:t>
            </a:r>
          </a:p>
          <a:p>
            <a:pPr marL="182880" marR="0" indent="365760" algn="l">
              <a:lnSpc>
                <a:spcPts val="11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"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3056890" y="8619490"/>
            <a:ext cx="301752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  <a:tabLst>
                <a:tab pos="365760" algn="l"/>
                <a:tab pos="457200" algn="l"/>
                <a:tab pos="640080" algn="l"/>
                <a:tab pos="2286000" algn="l"/>
                <a:tab pos="2377440" algn="l"/>
              </a:tabLst>
            </a:pPr>
            <a:r>
              <a:rPr lang="en-US" sz="650" spc="-45">
                <a:solidFill>
                  <a:srgbClr val="000000"/>
                </a:solidFill>
                <a:latin typeface="Verdana" panose="02020603050405020304" pitchFamily="2"/>
              </a:rPr>
              <a:t>• • •' " • •3': " •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2423160" algn="l"/>
                <a:tab pos="30175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c,e• • </a:t>
            </a:r>
            <a:r>
              <a:rPr lang="en-US" sz="300" i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26060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2651760" algn="l"/>
              </a:tabLst>
            </a:pPr>
            <a:r>
              <a:rPr lang="en-US" sz="650" spc="185">
                <a:solidFill>
                  <a:srgbClr val="000000"/>
                </a:solidFill>
                <a:latin typeface="Verdana" panose="02020603050405020304" pitchFamily="2"/>
              </a:rPr>
              <a:t>, .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10598150" y="8061960"/>
            <a:ext cx="2562860" cy="34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500"/>
              </a:lnSpc>
              <a:spcAft>
                <a:spcPts val="95"/>
              </a:spcAft>
            </a:pPr>
            <a:r>
              <a:rPr lang="en-US" sz="1600" b="1" spc="5">
                <a:solidFill>
                  <a:srgbClr val="000000"/>
                </a:solidFill>
                <a:latin typeface="Verdana" panose="02020603050405020304" pitchFamily="2"/>
              </a:rPr>
              <a:t>1085 sq. FT.(APPROX 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12103735" y="8540750"/>
            <a:ext cx="36195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- 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14319250" y="7936865"/>
            <a:ext cx="1033780" cy="542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650">
                <a:solidFill>
                  <a:srgbClr val="000000"/>
                </a:solidFill>
                <a:latin typeface="Verdana" panose="02020603050405020304" pitchFamily="2"/>
              </a:rPr>
              <a:t>5...  </a:t>
            </a:r>
          </a:p>
          <a:p>
            <a:pPr marL="594360" marR="0" indent="0" algn="l">
              <a:lnSpc>
                <a:spcPts val="500"/>
              </a:lnSpc>
              <a:spcBef>
                <a:spcPts val="1595"/>
              </a:spcBef>
              <a:spcAft>
                <a:spcPts val="0"/>
              </a:spcAft>
              <a:tabLst>
                <a:tab pos="66484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.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13886815" y="8479790"/>
            <a:ext cx="1466215" cy="13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457200" algn="l"/>
                <a:tab pos="594360" algn="l"/>
                <a:tab pos="14630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% • • 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9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 ‘.,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511550" y="8921750"/>
            <a:ext cx="152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r">
              <a:lnSpc>
                <a:spcPts val="300"/>
              </a:lnSpc>
              <a:spcAft>
                <a:spcPts val="0"/>
              </a:spcAf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195"/>
              </a:spcAft>
              <a:tabLst>
                <a:tab pos="1097280" algn="l"/>
              </a:tabLst>
            </a:pPr>
            <a:r>
              <a:rPr lang="en-US" sz="550" i="1" spc="-30">
                <a:solidFill>
                  <a:srgbClr val="000000"/>
                </a:solidFill>
                <a:latin typeface="Verdana" panose="02020603050405020304" pitchFamily="2"/>
              </a:rPr>
              <a:t>I f 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15290165" y="8921750"/>
            <a:ext cx="210820" cy="1136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4520" rIns="0" bIns="0" anchor="t"/>
          <a:lstStyle/>
          <a:p>
            <a:pPr marL="0" marR="0" indent="0" algn="r">
              <a:lnSpc>
                <a:spcPts val="8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1000"/>
              </a:lnSpc>
              <a:spcBef>
                <a:spcPts val="225"/>
              </a:spcBef>
              <a:spcAft>
                <a:spcPts val="218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-.1 </a:t>
            </a:r>
          </a:p>
        </p:txBody>
      </p:sp>
      <p:sp>
        <p:nvSpPr>
          <p:cNvPr id="123" name="Text Placeholder 122"/>
          <p:cNvSpPr>
            <a:spLocks noGrp="1"/>
          </p:cNvSpPr>
          <p:nvPr>
            <p:ph type="body" idx="10"/>
          </p:nvPr>
        </p:nvSpPr>
        <p:spPr>
          <a:xfrm>
            <a:off x="7190105" y="9018905"/>
            <a:ext cx="8058785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60120" marR="0" indent="0" algn="l">
              <a:lnSpc>
                <a:spcPts val="100"/>
              </a:lnSpc>
              <a:spcAft>
                <a:spcPts val="0"/>
              </a:spcAft>
              <a:tabLst>
                <a:tab pos="1051560" algn="r"/>
                <a:tab pos="59893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300" spc="0">
                <a:solidFill>
                  <a:srgbClr val="000000"/>
                </a:solidFill>
                <a:latin typeface="Verdana" panose="02020603050405020304" pitchFamily="2"/>
              </a:rPr>
              <a:t>.•.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„ .</a:t>
            </a:r>
            <a:r>
              <a:rPr lang="en-US" sz="750" spc="0" baseline="30000">
                <a:solidFill>
                  <a:srgbClr val="000000"/>
                </a:solidFill>
                <a:latin typeface="Arial Narrow" panose="02020603050405020304" pitchFamily="2"/>
              </a:rPr>
              <a:t>4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,;• A; </a:t>
            </a:r>
          </a:p>
          <a:p>
            <a:pPr marL="64922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6537960" algn="l"/>
              </a:tabLst>
            </a:pPr>
            <a:r>
              <a:rPr lang="en-US" sz="650" spc="-55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850" spc="-55">
                <a:solidFill>
                  <a:srgbClr val="000000"/>
                </a:solidFill>
                <a:latin typeface="Garamond" panose="02020603050405020304" pitchFamily="2"/>
              </a:rPr>
              <a:t>-,•••••••-'•-•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5720" algn="r"/>
                <a:tab pos="2514600" algn="r"/>
                <a:tab pos="333756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/ "- .. • </a:t>
            </a:r>
          </a:p>
        </p:txBody>
      </p:sp>
      <p:sp>
        <p:nvSpPr>
          <p:cNvPr id="124" name="Text Placeholder 123"/>
          <p:cNvSpPr>
            <a:spLocks noGrp="1"/>
          </p:cNvSpPr>
          <p:nvPr>
            <p:ph type="body" idx="10"/>
          </p:nvPr>
        </p:nvSpPr>
        <p:spPr>
          <a:xfrm>
            <a:off x="8263255" y="9204960"/>
            <a:ext cx="698563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80160" marR="0" indent="320040" algn="l">
              <a:lnSpc>
                <a:spcPts val="2100"/>
              </a:lnSpc>
              <a:spcAft>
                <a:spcPts val="0"/>
              </a:spcAft>
              <a:buFont typeface="Symbol"/>
              <a:buChar char="·"/>
              <a:tabLst>
                <a:tab pos="-113030" algn="l"/>
                <a:tab pos="-21590" algn="r"/>
                <a:tab pos="161290" algn="l"/>
                <a:tab pos="755650" algn="l"/>
                <a:tab pos="6013450" algn="r"/>
                <a:tab pos="605917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) „.,,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• • •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527050" algn="r"/>
                <a:tab pos="1395730" algn="r"/>
                <a:tab pos="6379210" algn="l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N‹ </a:t>
            </a:r>
            <a:r>
              <a:rPr lang="en-US" sz="550" spc="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 • • •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. </a:t>
            </a:r>
          </a:p>
          <a:p>
            <a:pPr marL="2148840" marR="54864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395730" algn="r"/>
                <a:tab pos="1990090" algn="l"/>
                <a:tab pos="647065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" ••", . . • •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25" name="Text Placeholder 124"/>
          <p:cNvSpPr>
            <a:spLocks noGrp="1"/>
          </p:cNvSpPr>
          <p:nvPr>
            <p:ph type="body" idx="10"/>
          </p:nvPr>
        </p:nvSpPr>
        <p:spPr>
          <a:xfrm>
            <a:off x="6516370" y="9439910"/>
            <a:ext cx="8732520" cy="37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434840" marR="0" indent="0" algn="l">
              <a:lnSpc>
                <a:spcPts val="200"/>
              </a:lnSpc>
              <a:spcAft>
                <a:spcPts val="0"/>
              </a:spcAft>
              <a:tabLst>
                <a:tab pos="8400415" algn="r"/>
                <a:tab pos="8629015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z-•:. • " • \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5135" algn="l"/>
                <a:tab pos="719455" algn="r"/>
                <a:tab pos="103949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•••••.. -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i••" </a:t>
            </a:r>
          </a:p>
          <a:p>
            <a:pPr marL="498348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5394960" marR="0" indent="1234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754495" algn="l"/>
                <a:tab pos="702881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 • • . </a:t>
            </a:r>
          </a:p>
          <a:p>
            <a:pPr marL="246888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725295" algn="r"/>
                <a:tab pos="250253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• . --,-•-. </a:t>
            </a:r>
          </a:p>
          <a:p>
            <a:pPr marL="182880" marR="0" indent="1234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908175" algn="l"/>
                <a:tab pos="250253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•. </a:t>
            </a:r>
            <a:r>
              <a:rPr lang="en-US" sz="750" spc="0" baseline="30000">
                <a:solidFill>
                  <a:srgbClr val="000000"/>
                </a:solidFill>
                <a:latin typeface="Verdana" panose="02020603050405020304" pitchFamily="2"/>
              </a:rPr>
              <a:t>3-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47548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971415" algn="l"/>
                <a:tab pos="5657215" algn="l"/>
                <a:tab pos="7074535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 • ' •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5989320" marR="0" indent="91440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7577455" algn="l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550" spc="0" baseline="30000">
                <a:solidFill>
                  <a:srgbClr val="000000"/>
                </a:solidFill>
                <a:latin typeface="Verdana" panose="02020603050405020304" pitchFamily="2"/>
              </a:rPr>
              <a:t>is</a:t>
            </a:r>
          </a:p>
        </p:txBody>
      </p:sp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7010400" y="9814560"/>
            <a:ext cx="8238490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532120" marR="0" indent="0" algn="l">
              <a:lnSpc>
                <a:spcPts val="400"/>
              </a:lnSpc>
              <a:spcAft>
                <a:spcPts val="0"/>
              </a:spcAft>
              <a:tabLst>
                <a:tab pos="3242945" algn="l"/>
                <a:tab pos="4157345" algn="l"/>
                <a:tab pos="4843145" algn="l"/>
                <a:tab pos="5940425" algn="l"/>
                <a:tab pos="6443345" algn="r"/>
                <a:tab pos="6580505" algn="r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at.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• •• -• --• I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4538345" y="9887585"/>
            <a:ext cx="1071054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buFont typeface="Symbol"/>
              <a:buChar char="·"/>
              <a:tabLst>
                <a:tab pos="274320" algn="l"/>
                <a:tab pos="1371600" algn="l"/>
                <a:tab pos="1600200" algn="l"/>
                <a:tab pos="1874520" algn="l"/>
                <a:tab pos="2057400" algn="l"/>
                <a:tab pos="2697480" algn="r"/>
                <a:tab pos="2788920" algn="l"/>
                <a:tab pos="3017520" algn="l"/>
                <a:tab pos="3703320" algn="l"/>
                <a:tab pos="4251960" algn="r"/>
                <a:tab pos="4251960" algn="l"/>
                <a:tab pos="4663440" algn="l"/>
                <a:tab pos="4937760" algn="l"/>
                <a:tab pos="51663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'•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• I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i- _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1-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•• • .- •' .:„ /• • J k&gt;, •-": • • • • </a:t>
            </a:r>
          </a:p>
          <a:p>
            <a:pPr marL="571500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  <a:p>
            <a:pPr marL="562356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7498080" algn="l"/>
                <a:tab pos="8275320" algn="l"/>
                <a:tab pos="8641080" algn="r"/>
                <a:tab pos="8915400" algn="r"/>
                <a:tab pos="9738360" algn="r"/>
                <a:tab pos="10195560" algn="r"/>
                <a:tab pos="10378440" algn="r"/>
                <a:tab pos="106070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1 - • •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I' •••'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-••••• - 4 ( • 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r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3154680" y="9067800"/>
            <a:ext cx="32950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74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buFont typeface="Symbol"/>
              <a:buChar char="·"/>
              <a:tabLst>
                <a:tab pos="161290" algn="r"/>
                <a:tab pos="344170" algn="l"/>
                <a:tab pos="52705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I - • 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3163570" y="9213850"/>
            <a:ext cx="328612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4572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  <a:tabLst>
                <a:tab pos="2346960" algn="l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)-••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t </a:t>
            </a:r>
            <a:r>
              <a:rPr lang="en-US" sz="8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;r•• 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0.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7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2749550" y="9335770"/>
            <a:ext cx="3700145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188720" marR="0" indent="0" algn="l">
              <a:lnSpc>
                <a:spcPts val="600"/>
              </a:lnSpc>
              <a:spcAft>
                <a:spcPts val="0"/>
              </a:spcAft>
              <a:tabLst>
                <a:tab pos="143510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•• • 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2712720" y="9472930"/>
            <a:ext cx="3736975" cy="4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54610" algn="r"/>
                <a:tab pos="10033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• </a:t>
            </a:r>
          </a:p>
        </p:txBody>
      </p:sp>
      <p:sp>
        <p:nvSpPr>
          <p:cNvPr id="133" name="Text Placeholder 132"/>
          <p:cNvSpPr>
            <a:spLocks noGrp="1"/>
          </p:cNvSpPr>
          <p:nvPr>
            <p:ph type="body" idx="10"/>
          </p:nvPr>
        </p:nvSpPr>
        <p:spPr>
          <a:xfrm>
            <a:off x="2819400" y="9598025"/>
            <a:ext cx="3630295" cy="45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1000"/>
              </a:lnSpc>
              <a:spcAft>
                <a:spcPts val="0"/>
              </a:spcAft>
              <a:tabLst>
                <a:tab pos="496570" algn="r"/>
                <a:tab pos="725170" algn="l"/>
                <a:tab pos="1228090" algn="l"/>
                <a:tab pos="1593850" algn="l"/>
                <a:tab pos="3239770" algn="l"/>
                <a:tab pos="365125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•••S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--•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-• • _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'.1 •• </a:t>
            </a:r>
          </a:p>
        </p:txBody>
      </p:sp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2584450" y="9643745"/>
            <a:ext cx="3865245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182880" algn="r"/>
                <a:tab pos="320040" algn="l"/>
                <a:tab pos="640080" algn="r"/>
                <a:tab pos="96012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,• • • ./ •• • </a:t>
            </a:r>
          </a:p>
        </p:txBody>
      </p:sp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2648585" y="9716770"/>
            <a:ext cx="3801110" cy="8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590"/>
              </a:spcAft>
              <a:tabLst>
                <a:tab pos="667385" algn="r"/>
                <a:tab pos="1673225" algn="l"/>
                <a:tab pos="3273425" algn="l"/>
                <a:tab pos="3730625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750" spc="0" baseline="-25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 - " \ ., 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3326765" y="9887585"/>
            <a:ext cx="7302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800"/>
              </a:lnSpc>
              <a:spcAft>
                <a:spcPts val="39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4905" y="8964295"/>
            <a:ext cx="3554095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900" i="1" spc="-35">
                <a:solidFill>
                  <a:srgbClr val="000000"/>
                </a:solidFill>
                <a:latin typeface="Times New Roman" panose="02020603050405020304" pitchFamily="1"/>
              </a:rPr>
              <a:t>(additional combination units available) -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817225" y="88265"/>
            <a:ext cx="32639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/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835130" y="0"/>
            <a:ext cx="177165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00" spc="-120">
                <a:solidFill>
                  <a:srgbClr val="000000"/>
                </a:solidFill>
                <a:latin typeface="Times New Roman" panose="02020603050405020304" pitchFamily="2"/>
              </a:rPr>
              <a:t>`•••••:-.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94050" y="1127760"/>
            <a:ext cx="323215" cy="1435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Ted'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94050" y="1271270"/>
            <a:ext cx="688975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Glasrud</a:t>
            </a:r>
            <a:r>
              <a:rPr lang="en-US" sz="850" spc="-140">
                <a:solidFill>
                  <a:srgbClr val="000000"/>
                </a:solidFill>
                <a:latin typeface="Arial Narrow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94050" y="1429385"/>
            <a:ext cx="762000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presents'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562985" y="1593850"/>
            <a:ext cx="142049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200" b="1" spc="-14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159625" y="774065"/>
            <a:ext cx="152400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. -•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555865" y="932815"/>
            <a:ext cx="21018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-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2"/>
              </a:rPr>
              <a:t> 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711440" y="1542415"/>
            <a:ext cx="18923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&lt;</a:t>
            </a:r>
            <a:r>
              <a:rPr lang="en-US" sz="700" spc="0" baseline="-25000">
                <a:solidFill>
                  <a:srgbClr val="000000"/>
                </a:solidFill>
                <a:latin typeface="Arial Narrow" panose="02020603050405020304" pitchFamily="2"/>
              </a:rPr>
              <a:t>u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653530" y="1978025"/>
            <a:ext cx="3683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746865" y="152400"/>
            <a:ext cx="253365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:'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432665" y="347345"/>
            <a:ext cx="125095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700" spc="-60">
                <a:solidFill>
                  <a:srgbClr val="000000"/>
                </a:solidFill>
                <a:latin typeface="Verdana" panose="02020603050405020304" pitchFamily="2"/>
              </a:rPr>
              <a:t>_. •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1762105" y="481330"/>
            <a:ext cx="243840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— 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0984865" y="1673225"/>
            <a:ext cx="353695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37160" algn="l"/>
                <a:tab pos="274320" algn="l"/>
              </a:tabLst>
            </a:pP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-,••• , • -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1308080" y="1852930"/>
            <a:ext cx="152400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640080" marR="0" indent="0" algn="l">
              <a:lnSpc>
                <a:spcPts val="1100"/>
              </a:lnSpc>
              <a:spcAft>
                <a:spcPts val="20"/>
              </a:spcAft>
              <a:tabLst>
                <a:tab pos="1139825" algn="l"/>
                <a:tab pos="1551305" algn="r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- 1 </a:t>
            </a:r>
            <a:r>
              <a:rPr lang="en-US" sz="700" spc="0" baseline="-25000">
                <a:solidFill>
                  <a:srgbClr val="000000"/>
                </a:solidFill>
                <a:latin typeface="Verdana" panose="02020603050405020304" pitchFamily="2"/>
              </a:rPr>
              <a:t>I (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(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991600" y="624840"/>
            <a:ext cx="2070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700" spc="-60">
                <a:solidFill>
                  <a:srgbClr val="000000"/>
                </a:solidFill>
                <a:latin typeface="Times New Roman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062855" y="575945"/>
            <a:ext cx="249555" cy="1924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45720" algn="l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. I.*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45720" algn="l"/>
              </a:tabLst>
            </a:pPr>
            <a:r>
              <a:rPr lang="en-US" sz="700" spc="75">
                <a:solidFill>
                  <a:srgbClr val="000000"/>
                </a:solidFill>
                <a:latin typeface="Times New Roman" panose="02020603050405020304" pitchFamily="2"/>
              </a:rPr>
              <a:t>. •k)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18920" y="2606040"/>
            <a:ext cx="51816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• </a:t>
            </a:r>
          </a:p>
          <a:p>
            <a:pPr marL="0" marR="0" indent="0" algn="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-5">
                <a:solidFill>
                  <a:srgbClr val="000000"/>
                </a:solidFill>
                <a:latin typeface="Times New Roman" panose="02020603050405020304" pitchFamily="2"/>
              </a:rPr>
              <a:t>\ 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3728065" y="2804160"/>
            <a:ext cx="1627505" cy="1219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0" indent="9144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800" b="1" spc="-110" baseline="30000">
                <a:solidFill>
                  <a:srgbClr val="000000"/>
                </a:solidFill>
                <a:latin typeface="Bookman Old Style" panose="02020603050405020304" pitchFamily="2"/>
              </a:rPr>
              <a:t>s•</a:t>
            </a:r>
            <a:r>
              <a:rPr lang="en-US" sz="350" b="1" spc="-110">
                <a:solidFill>
                  <a:srgbClr val="000000"/>
                </a:solidFill>
                <a:latin typeface="Verdana" panose="02020603050405020304" pitchFamily="2"/>
              </a:rPr>
              <a:t>S </a:t>
            </a:r>
          </a:p>
          <a:p>
            <a:pPr marL="0" marR="0" indent="13716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228600" algn="l"/>
              </a:tabLst>
            </a:pPr>
            <a:r>
              <a:rPr lang="en-US" sz="300" b="1" spc="0">
                <a:solidFill>
                  <a:srgbClr val="000000"/>
                </a:solidFill>
                <a:latin typeface="Verdana" panose="02020603050405020304" pitchFamily="2"/>
              </a:rPr>
              <a:t>• .;..• </a:t>
            </a:r>
          </a:p>
          <a:p>
            <a:pPr marL="1234440" marR="0" indent="0" algn="l">
              <a:lnSpc>
                <a:spcPts val="400"/>
              </a:lnSpc>
              <a:spcBef>
                <a:spcPts val="0"/>
              </a:spcBef>
              <a:spcAft>
                <a:spcPts val="25"/>
              </a:spcAft>
              <a:tabLst>
                <a:tab pos="1280160" algn="l"/>
                <a:tab pos="1417320" algn="l"/>
                <a:tab pos="1645920" algn="r"/>
              </a:tabLst>
            </a:pPr>
            <a:r>
              <a:rPr lang="en-US" sz="350" b="1" spc="0">
                <a:solidFill>
                  <a:srgbClr val="000000"/>
                </a:solidFill>
                <a:latin typeface="Verdana" panose="02020603050405020304" pitchFamily="2"/>
              </a:rPr>
              <a:t>‘.• } I 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4105890" y="3127375"/>
            <a:ext cx="1140460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  <a:tab pos="114300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- - - •• </a:t>
            </a: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. __r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4584680" y="3334385"/>
            <a:ext cx="22860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73025" algn="l"/>
              </a:tabLst>
            </a:pP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I 7,</a:t>
            </a:r>
            <a:r>
              <a:rPr lang="en-US" sz="700" spc="-45" baseline="-25000">
                <a:solidFill>
                  <a:srgbClr val="000000"/>
                </a:solidFill>
                <a:latin typeface="Arial Narrow" panose="02020603050405020304" pitchFamily="2"/>
              </a:rPr>
              <a:t>N</a:t>
            </a: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 •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3697585" y="3420110"/>
            <a:ext cx="1737360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640080" algn="l"/>
                <a:tab pos="822960" algn="l"/>
                <a:tab pos="1143000" algn="l"/>
                <a:tab pos="1508760" algn="l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) • • • - • • </a:t>
            </a:r>
          </a:p>
          <a:p>
            <a:pPr marL="0" marR="0" indent="777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508760" algn="l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••••-4</a:t>
            </a:r>
            <a:r>
              <a:rPr lang="en-US" sz="70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  <a:r>
              <a:rPr lang="en-US" sz="700" spc="0" baseline="-25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 .4 </a:t>
            </a:r>
          </a:p>
          <a:p>
            <a:pPr marL="91440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097280" algn="l"/>
              </a:tabLst>
            </a:pPr>
            <a:r>
              <a:rPr lang="en-US" sz="700" spc="-5">
                <a:solidFill>
                  <a:srgbClr val="000000"/>
                </a:solidFill>
                <a:latin typeface="Times New Roman" panose="02020603050405020304" pitchFamily="2"/>
              </a:rPr>
              <a:t>- -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5300960" y="3288665"/>
            <a:ext cx="15875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00" spc="-60">
                <a:solidFill>
                  <a:srgbClr val="000000"/>
                </a:solidFill>
                <a:latin typeface="Verdana" panose="02020603050405020304" pitchFamily="2"/>
              </a:rPr>
              <a:t>., • .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7214870" y="2834640"/>
            <a:ext cx="99060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0"/>
              </a:spcAft>
            </a:pPr>
            <a:r>
              <a:rPr lang="en-US" sz="850" b="1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675505" y="2880360"/>
            <a:ext cx="2569845" cy="539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50" b="1" spc="0">
                <a:solidFill>
                  <a:srgbClr val="000000"/>
                </a:solidFill>
                <a:latin typeface="Arial Narrow" panose="02020603050405020304" pitchFamily="2"/>
              </a:rPr>
              <a:t>,PLEASE‘N,OT: </a:t>
            </a:r>
          </a:p>
          <a:p>
            <a:pPr marL="0" marR="0" indent="0" algn="r">
              <a:lnSpc>
                <a:spcPts val="800"/>
              </a:lnSpc>
              <a:spcBef>
                <a:spcPts val="855"/>
              </a:spcBef>
              <a:spcAft>
                <a:spcPts val="20"/>
              </a:spcAft>
            </a:pPr>
            <a:r>
              <a:rPr lang="en-US" sz="850" b="1" spc="-5">
                <a:solidFill>
                  <a:srgbClr val="000000"/>
                </a:solidFill>
                <a:latin typeface="Arial Narrow" panose="02020603050405020304" pitchFamily="2"/>
              </a:rPr>
              <a:t>- Suite •dimenaions 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and layout have been approximated --, </a:t>
            </a:r>
            <a:r>
              <a:rPr lang="en-US" sz="700" b="1" spc="-5" baseline="-25000">
                <a:solidFill>
                  <a:srgbClr val="000000"/>
                </a:solidFill>
                <a:latin typeface="Verdana" panose="02020603050405020304" pitchFamily="2"/>
              </a:rPr>
              <a:t>/</a:t>
            </a:r>
            <a:r>
              <a:rPr lang="en-US" sz="850" b="1" spc="-5">
                <a:solidFill>
                  <a:srgbClr val="000000"/>
                </a:solidFill>
                <a:latin typeface="Arial Narrow" panose="02020603050405020304" pitchFamily="2"/>
              </a:rPr>
              <a:t>and may 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change slightly due </a:t>
            </a:r>
            <a:r>
              <a:rPr lang="en-US" sz="700" spc="-5" baseline="30000">
                <a:solidFill>
                  <a:srgbClr val="000000"/>
                </a:solidFill>
                <a:latin typeface="Arial Narrow" panose="02020603050405020304" pitchFamily="2"/>
              </a:rPr>
              <a:t>.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to construction variances or re4ired design changes made during construction.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919730" y="734695"/>
            <a:ext cx="12637135" cy="1763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68400" rIns="0" bIns="0" anchor="t">
            <a:normAutofit fontScale="90000"/>
          </a:bodyPr>
          <a:lstStyle/>
          <a:p>
            <a:pPr marL="0" marR="0" indent="0" algn="ctr">
              <a:lnSpc>
                <a:spcPts val="3500"/>
              </a:lnSpc>
              <a:spcAft>
                <a:spcPts val="1190"/>
              </a:spcAft>
            </a:pPr>
            <a:r>
              <a:rPr lang="en-US" sz="3100" i="1" spc="-114">
                <a:solidFill>
                  <a:srgbClr val="000000"/>
                </a:solidFill>
                <a:latin typeface="Times New Roman" panose="02020603050405020304" pitchFamily="1"/>
              </a:rPr>
              <a:t>City Walk...a collection of exceptional features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712335" y="2498090"/>
            <a:ext cx="4221480" cy="2522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182880" marR="0" indent="9144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Metal clad windows with %" insulated glass </a:t>
            </a:r>
          </a:p>
          <a:p>
            <a:pPr marL="182880" marR="0" indent="91440" algn="l">
              <a:lnSpc>
                <a:spcPts val="12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All wood patio doors with 1" insulated glass </a:t>
            </a:r>
          </a:p>
          <a:p>
            <a:pPr marL="182880" marR="0" indent="914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Metal clad weather-stripped insulated entry-doors for safety </a:t>
            </a:r>
          </a:p>
          <a:p>
            <a:pPr marL="182880" marR="0" indent="0" algn="l">
              <a:lnSpc>
                <a:spcPts val="1200"/>
              </a:lnSpc>
              <a:spcBef>
                <a:spcPts val="30"/>
              </a:spcBef>
              <a:spcAft>
                <a:spcPts val="0"/>
              </a:spcAft>
              <a:tabLst>
                <a:tab pos="2788920" algn="l"/>
              </a:tabLs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arid, soundproofing , </a:t>
            </a:r>
          </a:p>
          <a:p>
            <a:pPr marL="182880" marR="228600" indent="914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All oak woodwork and trim plus solid core passage doors and trim </a:t>
            </a:r>
          </a:p>
          <a:p>
            <a:pPr marL="182880" marR="0" indent="91440" algn="l">
              <a:lnSpc>
                <a:spcPts val="12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All oak</a:t>
            </a:r>
            <a:r>
              <a:rPr lang="en-US" sz="1300" spc="-5" baseline="30000">
                <a:solidFill>
                  <a:srgbClr val="000000"/>
                </a:solidFill>
                <a:latin typeface="Times New Roman" panose="02020603050405020304" pitchFamily="1"/>
              </a:rPr>
              <a:t>/</a:t>
            </a: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kitchen cabinets </a:t>
            </a:r>
            <a:r>
              <a:rPr lang="en-US" sz="1500" spc="-5">
                <a:solidFill>
                  <a:srgbClr val="000000"/>
                </a:solidFill>
                <a:latin typeface="Times New Roman" panose="02020603050405020304" pitchFamily="1"/>
              </a:rPr>
              <a:t>and </a:t>
            </a: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vanities </a:t>
            </a:r>
          </a:p>
          <a:p>
            <a:pPr marL="182880" marR="0" indent="914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Hotpoint range With self-cleaning oven </a:t>
            </a:r>
          </a:p>
          <a:p>
            <a:pPr marL="182880" marR="0" indent="91440" algn="l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Hotpoint range hood fan </a:t>
            </a:r>
          </a:p>
          <a:p>
            <a:pPr marL="182880" marR="0" indent="91440" algn="l">
              <a:lnSpc>
                <a:spcPts val="1400"/>
              </a:lnSpc>
              <a:spcBef>
                <a:spcPts val="4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HotpOint,,dishwasher </a:t>
            </a:r>
          </a:p>
          <a:p>
            <a:pPr marL="91440" marR="0" indent="0" algn="l">
              <a:lnSpc>
                <a:spcPts val="13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',Hotpoint diSposal , </a:t>
            </a:r>
          </a:p>
          <a:p>
            <a:pPr marL="9144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baseline="30000">
                <a:solidFill>
                  <a:srgbClr val="000000"/>
                </a:solidFill>
                <a:latin typeface="Times New Roman" panose="02020603050405020304" pitchFamily="1"/>
              </a:rPr>
              <a:t>1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 Single lever faucets on all sinks andbaths </a:t>
            </a:r>
          </a:p>
          <a:p>
            <a:pPr marL="182880" marR="0" indent="914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Fiberglass bath bays with ,white ceramic bath floors </a:t>
            </a:r>
          </a:p>
          <a:p>
            <a:pPr marL="182880" marR="0" indent="91440" algn="l">
              <a:lnSpc>
                <a:spcPts val="1400"/>
              </a:lnSpc>
              <a:spcBef>
                <a:spcPts val="15"/>
              </a:spcBef>
              <a:spcAft>
                <a:spcPts val="2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Luxurious carpeting throughout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213850" y="2498090"/>
            <a:ext cx="4221480" cy="373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137160" marR="0" indent="13716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-30">
                <a:solidFill>
                  <a:srgbClr val="000000"/>
                </a:solidFill>
                <a:latin typeface="Times New Roman" panose="02020603050405020304" pitchFamily="1"/>
              </a:rPr>
              <a:t>"No Wak" vinyl kitchen floors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Postformed Formica bathroom' vanity, and kitchen countertops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213850" y="2871470"/>
            <a:ext cx="3736975" cy="173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13716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Complete light fixture packages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Sprayed textured ceilings</a:t>
            </a:r>
            <a:r>
              <a:rPr lang="en-US" sz="1300" spc="0" baseline="-25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</a:t>
            </a:r>
          </a:p>
          <a:p>
            <a:pPr marL="137160" marR="0" indent="137160" algn="l">
              <a:lnSpc>
                <a:spcPts val="12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30">
                <a:solidFill>
                  <a:srgbClr val="000000"/>
                </a:solidFill>
                <a:latin typeface="Times New Roman" panose="02020603050405020304" pitchFamily="1"/>
              </a:rPr>
              <a:t>'All interior walls paintedwith latex paint by "Sherwin </a:t>
            </a:r>
            <a:r>
              <a:rPr lang="en-US" sz="1300" spc="-30" baseline="-25000">
                <a:solidFill>
                  <a:srgbClr val="000000"/>
                </a:solidFill>
                <a:latin typeface="Times New Roman" panose="02020603050405020304" pitchFamily="1"/>
              </a:rPr>
              <a:t>:k</a:t>
            </a:r>
          </a:p>
          <a:p>
            <a:pPr marL="13716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606040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Williams"—,-color: Antique White ' </a:t>
            </a:r>
          </a:p>
          <a:p>
            <a:pPr marL="137160" marR="0" indent="13716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Decorating service provided by Ted Glasrud Associates </a:t>
            </a:r>
          </a:p>
          <a:p>
            <a:pPr marL="137160" marR="0" indent="13716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Security system as convenient as your telephone.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Rooftop plaza with sundeck and swimming pool </a:t>
            </a:r>
          </a:p>
          <a:p>
            <a:pPr marL="137160" marR="0" indent="137160" algn="l">
              <a:lnSpc>
                <a:spcPts val="12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Furnished lounge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Well-equipped exercise room with sauna and whirlpool </a:t>
            </a:r>
          </a:p>
          <a:p>
            <a:pPr marL="137160" marR="0" indent="13716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Laundries on each floor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213850" y="4608830"/>
            <a:ext cx="4221480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137160" algn="just">
              <a:lnSpc>
                <a:spcPts val="1400"/>
              </a:lnSpc>
              <a:spcAft>
                <a:spcPts val="165"/>
              </a:spcAft>
              <a:buFont typeface="Symbol"/>
              <a:buChar char="·"/>
              <a:tabLst>
                <a:tab pos="4251960" algn="r"/>
              </a:tabLs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Every condominium unit and all common sareas are '`. </a:t>
            </a:r>
            <a:br/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indrsndually eqilipped with fire sprinklers and smoke detettors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1527175"/>
            <a:ext cx="9525" cy="361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98735" y="368935"/>
            <a:ext cx="191770" cy="51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70">
                <a:solidFill>
                  <a:srgbClr val="000000"/>
                </a:solidFill>
                <a:latin typeface="Bookman Old Style" panose="02020603050405020304" pitchFamily="2"/>
              </a:rPr>
              <a:t>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72345" y="1222375"/>
            <a:ext cx="12065" cy="120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913120" y="1926590"/>
            <a:ext cx="666750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3400"/>
              </a:lnSpc>
              <a:spcAft>
                <a:spcPts val="1530"/>
              </a:spcAft>
            </a:pPr>
            <a:r>
              <a:rPr lang="en-US" sz="2900" b="1" i="1" spc="-35">
                <a:solidFill>
                  <a:srgbClr val="000000"/>
                </a:solidFill>
                <a:latin typeface="Times New Roman" panose="02020603050405020304" pitchFamily="1"/>
              </a:rPr>
              <a:t>City Walk...a cosmopQlitan lifestyle richly your own.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868670" y="2553970"/>
            <a:ext cx="140970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Downtown St. Paul. Rich in the tradi-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868670" y="2965450"/>
            <a:ext cx="131826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tion of the great</a:t>
            </a:r>
            <a:r>
              <a:rPr lang="en-US" sz="1400" spc="-20" baseline="30000">
                <a:solidFill>
                  <a:srgbClr val="000000"/>
                </a:solidFill>
                <a:latin typeface="Times New Roman" panose="02020603050405020304" pitchFamily="1"/>
              </a:rPr>
              <a:t>--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868670" y="3163570"/>
            <a:ext cx="1138555" cy="396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empire build-' ers. James J. Hill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868670" y="3559810"/>
            <a:ext cx="94996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made his for-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868670" y="3770630"/>
            <a:ext cx="730250" cy="207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tune here..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868670" y="3977640"/>
            <a:ext cx="464820" cy="39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Henry Sibley,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868670" y="4377055"/>
            <a:ext cx="74549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Alexander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868670" y="4580890"/>
            <a:ext cx="1976755" cy="563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Ramsey, the McKnights...all built their lives and their dreams </a:t>
            </a:r>
            <a:r>
              <a:rPr lang="en-US" sz="1600" spc="-20">
                <a:solidFill>
                  <a:srgbClr val="000000"/>
                </a:solidFill>
                <a:latin typeface="Times New Roman" panose="02020603050405020304" pitchFamily="1"/>
              </a:rPr>
              <a:t>here.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868670" y="5144770"/>
            <a:ext cx="1571625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28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Downtown St./Paul. </a:t>
            </a:r>
            <a:r>
              <a:rPr lang="en-US" sz="1600" spc="-25">
                <a:solidFill>
                  <a:srgbClr val="000000"/>
                </a:solidFill>
                <a:latin typeface="Times New Roman" panose="02020603050405020304" pitchFamily="1"/>
              </a:rPr>
              <a:t>A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868670" y="5477510"/>
            <a:ext cx="139446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bustling river' town. &amp;lilt on a strong foundation of com-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868670" y="6083935"/>
            <a:ext cx="2044065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merce and industry Sup- , sported by renowned leaders in science, technology, medi-</a:t>
            </a:r>
            <a:r>
              <a:rPr lang="en-US" sz="100" spc="-25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162290" y="2553970"/>
            <a:ext cx="2026285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cine, law, business, the .arts, communications and more. 'Here in the heart of down-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190230" y="3163570"/>
            <a:ext cx="1998345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town St. Paul is City Walk.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333105" y="3349625"/>
            <a:ext cx="185547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A luxurious new condo-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8412480" y="3547745"/>
            <a:ext cx="160655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.; minium community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8708390" y="3773170"/>
            <a:ext cx="131064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Where the rich tra-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8954770" y="3959225"/>
            <a:ext cx="478790" cy="17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60">
                <a:solidFill>
                  <a:srgbClr val="000000"/>
                </a:solidFill>
                <a:latin typeface="Times New Roman" panose="02020603050405020304" pitchFamily="1"/>
              </a:rPr>
              <a:t>ditions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8622665" y="4133215"/>
            <a:ext cx="609600" cy="249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that are,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8187055" y="4382770"/>
            <a:ext cx="104521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St. Paulblend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8165465" y="4580890"/>
            <a:ext cx="1066800" cy="20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with .the up-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165465" y="4788535"/>
            <a:ext cx="2023110" cy="191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70">
                <a:solidFill>
                  <a:srgbClr val="000000"/>
                </a:solidFill>
                <a:latin typeface="Times New Roman" panose="02020603050405020304" pitchFamily="1"/>
              </a:rPr>
              <a:t>scale, upbeat, uptown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348470" y="4980305"/>
            <a:ext cx="840105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30">
                <a:solidFill>
                  <a:srgbClr val="000000"/>
                </a:solidFill>
                <a:latin typeface="Times New Roman" panose="02020603050405020304" pitchFamily="1"/>
              </a:rPr>
              <a:t>lifestyles </a:t>
            </a:r>
          </a:p>
          <a:p>
            <a:pPr marL="365760" marR="0" indent="0" algn="l">
              <a:lnSpc>
                <a:spcPts val="16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that </a:t>
            </a:r>
          </a:p>
          <a:p>
            <a:pPr marL="182880" marR="13716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are today.</a:t>
            </a:r>
            <a:r>
              <a:rPr lang="en-US" sz="1400" spc="-55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994775" y="5620385"/>
            <a:ext cx="1193800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13716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There is something magical about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8131175" y="6217920"/>
            <a:ext cx="2057400" cy="953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13716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living at City Walk. In the heart of Minne-sota's Grande Dame city. Seat of state government. Centhr of a rich and varied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0393680" y="2553970"/>
            <a:ext cx="2057400" cy="981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4572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' culture. Froth the World • 11</a:t>
            </a:r>
            <a:r>
              <a:rPr lang="en-US" sz="1400" spc="-2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ade Center to Town Square, from chamber - music at the Ordway to jazz </a:t>
            </a:r>
          </a:p>
          <a:p>
            <a:pPr marL="457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Lowertown, from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283950" y="3535680"/>
            <a:ext cx="116713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toric museums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387455" y="3764280"/>
            <a:ext cx="965835" cy="164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to folk art and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393680" y="4766945"/>
            <a:ext cx="2057400" cy="211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4572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street music, St. </a:t>
            </a:r>
            <a:r>
              <a:rPr lang="en-US" sz="1600" spc="0">
                <a:solidFill>
                  <a:srgbClr val="000000"/>
                </a:solidFill>
                <a:latin typeface="Times New Roman" panose="02020603050405020304" pitchFamily="1"/>
              </a:rPr>
              <a:t>Paul </a:t>
            </a: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has an alluring chant that goes far pleeperthan tinsel, glitter and </a:t>
            </a:r>
            <a:r>
              <a:rPr lang="en-US" sz="1600" spc="0">
                <a:solidFill>
                  <a:srgbClr val="000000"/>
                </a:solidFill>
                <a:latin typeface="Times New Roman" panose="02020603050405020304" pitchFamily="1"/>
              </a:rPr>
              <a:t>neon </a:t>
            </a: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lights. </a:t>
            </a:r>
          </a:p>
          <a:p>
            <a:pPr marL="45720" marR="0" indent="0" algn="l">
              <a:lnSpc>
                <a:spcPts val="15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1400" spc="-45">
                <a:solidFill>
                  <a:srgbClr val="000000"/>
                </a:solidFill>
                <a:latin typeface="Times New Roman" panose="02020603050405020304" pitchFamily="1"/>
              </a:rPr>
              <a:t>`City Walk. Downtown </a:t>
            </a:r>
          </a:p>
          <a:p>
            <a:pPr marL="457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St. Pauf. Come. Live the carefree, "cosmopolitan life-style of your dreams. It's all here. Waiting for you2At City Walk.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5515" y="304800"/>
            <a:ext cx="38100" cy="1548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7620" rIns="0" bIns="0" anchor="t"/>
          <a:lstStyle/>
          <a:p>
            <a:pPr marL="0" marR="0" indent="0" algn="l">
              <a:lnSpc>
                <a:spcPts val="600"/>
              </a:lnSpc>
              <a:spcAft>
                <a:spcPts val="1485"/>
              </a:spcAf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001000" y="1852930"/>
            <a:ext cx="2081530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r">
              <a:lnSpc>
                <a:spcPts val="3200"/>
              </a:lnSpc>
              <a:spcAft>
                <a:spcPts val="1365"/>
              </a:spcAft>
            </a:pPr>
            <a:r>
              <a:rPr lang="en-US" sz="3300" i="1" spc="0">
                <a:solidFill>
                  <a:srgbClr val="000000"/>
                </a:solidFill>
                <a:latin typeface="Times New Roman" panose="02020603050405020304" pitchFamily="1"/>
              </a:rPr>
              <a:t>love becoming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721225" y="5501640"/>
            <a:ext cx="3267710" cy="734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and respected as a lead- a quality </a:t>
            </a:r>
          </a:p>
          <a:p>
            <a:pPr marL="0" marR="114300" indent="0" algn="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irnage and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ing builder/developer </a:t>
            </a:r>
          </a:p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qu4lity condominiums </a:t>
            </a:r>
          </a:p>
          <a:p>
            <a:pPr marL="0" marR="0" indent="0" algn="r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430">
                <a:solidFill>
                  <a:srgbClr val="000000"/>
                </a:solidFill>
                <a:latin typeface="Times New Roman" panose="02020603050405020304" pitchFamily="1"/>
              </a:rPr>
              <a:t>environment.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721225" y="6236335"/>
            <a:ext cx="4300855" cy="194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500" spc="65">
                <a:solidFill>
                  <a:srgbClr val="000000"/>
                </a:solidFill>
                <a:latin typeface="Times New Roman" panose="02020603050405020304" pitchFamily="1"/>
              </a:rPr>
              <a:t>from the TWin Cities to And people who live at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721225" y="6431280"/>
            <a:ext cx="6446520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Florida. Acclaimed for irino- City Walk do enjoy that raised their families and </a:t>
            </a:r>
          </a:p>
          <a:p>
            <a:pPr marL="0" marR="0" indent="0" algn="l">
              <a:lnSpc>
                <a:spcPts val="1500"/>
              </a:lnSpc>
              <a:spcBef>
                <a:spcPts val="120"/>
              </a:spcBef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vative design, quality cr quality From the outdoor, now want aNmore care </a:t>
            </a:r>
          </a:p>
          <a:p>
            <a:pPr marL="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itianship outstanding uSe pool and sundeck to the</a:t>
            </a:r>
            <a:r>
              <a:rPr lang="en-US" sz="1500" spc="1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00" spc="15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free,</a:t>
            </a:r>
            <a:r>
              <a:rPr lang="en-US" sz="1500" spc="1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independent lifer e. </a:t>
            </a:r>
          </a:p>
          <a:p>
            <a:pPr marL="0" marR="0" indent="0" algn="l">
              <a:lnSpc>
                <a:spcPts val="1700"/>
              </a:lnSpc>
              <a:spcBef>
                <a:spcPts val="5"/>
              </a:spcBef>
              <a:spcAft>
                <a:spcPts val="90"/>
              </a:spcAft>
              <a:tabLst>
                <a:tab pos="2286000" algn="l"/>
                <a:tab pos="4572000" algn="l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of space and attention i exercise room, sauna, and Retired-people vvho want_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802880" y="1852930"/>
            <a:ext cx="198120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850" i="1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2100" i="1" spc="0">
                <a:solidFill>
                  <a:srgbClr val="000000"/>
                </a:solidFill>
                <a:latin typeface="Times New Roman" panose="02020603050405020304" pitchFamily="1"/>
              </a:rPr>
              <a:t>11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988810" y="2438400"/>
            <a:ext cx="2051685" cy="156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95">
                <a:solidFill>
                  <a:srgbClr val="000000"/>
                </a:solidFill>
                <a:latin typeface="Times New Roman" panose="02020603050405020304" pitchFamily="1"/>
              </a:rPr>
              <a:t>Glasrbd standard, ,for civality shOws..</a:t>
            </a:r>
            <a:r>
              <a:rPr lang="en-US" sz="1500" spc="95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95">
                <a:solidFill>
                  <a:srgbClr val="000000"/>
                </a:solidFill>
                <a:latin typeface="Times New Roman" panose="02020603050405020304" pitchFamily="1"/>
              </a:rPr>
              <a:t>':eVery-whera Fromthe main entrance and common areas to the oak and bathroom fixtures </a:t>
            </a:r>
          </a:p>
          <a:p>
            <a:pPr marL="0" marR="0" indent="0" algn="l">
              <a:lnSpc>
                <a:spcPts val="17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in each Conclothir#uni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644130" y="3999230"/>
            <a:ext cx="1344295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2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unit</a:t>
            </a:r>
            <a:r>
              <a:rPr lang="en-US" sz="15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 Everything is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730750" y="2453640"/>
            <a:ext cx="916940" cy="445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city`Walk. s A convenient,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730750" y="2898775"/>
            <a:ext cx="1130300" cy="237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coSmopolitan /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730750" y="3136265"/>
            <a:ext cx="1048385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condominium lifestyle you'll quickly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30750" y="3761105"/>
            <a:ext cx="61214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come to love.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33290" y="4187825"/>
            <a:ext cx="3572510" cy="222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5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957580" algn="l"/>
                <a:tab pos="360934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Carefully , designed to max-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231900" algn="l"/>
              </a:tabLst>
            </a:pPr>
            <a:r>
              <a:rPr lang="en-US" sz="1500" spc="-409">
                <a:solidFill>
                  <a:srgbClr val="000000"/>
                </a:solidFill>
                <a:latin typeface="Times New Roman" panose="02020603050405020304" pitchFamily="1"/>
              </a:rPr>
              <a:t>, -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6169025" y="2253615"/>
            <a:ext cx="87630" cy="907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5175" rIns="0" bIns="0" anchor="t"/>
          <a:lstStyle/>
          <a:p>
            <a:pPr marL="2286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00" spc="35">
                <a:solidFill>
                  <a:srgbClr val="000000"/>
                </a:solidFill>
                <a:latin typeface="Arial" panose="02020603050405020304" pitchFamily="2"/>
              </a:rPr>
              <a:t>oP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809615" y="3161030"/>
            <a:ext cx="44704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22860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00" spc="345">
                <a:solidFill>
                  <a:srgbClr val="000000"/>
                </a:solidFill>
                <a:latin typeface="Lucida Console" panose="02020603050405020304"/>
              </a:rPr>
              <a:t>nP Op </a:t>
            </a:r>
          </a:p>
          <a:p>
            <a:pPr marL="0" marR="0" indent="0" algn="r">
              <a:lnSpc>
                <a:spcPts val="700"/>
              </a:lnSpc>
              <a:spcBef>
                <a:spcPts val="1615"/>
              </a:spcBef>
              <a:spcAft>
                <a:spcPts val="412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°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9223375" y="2465705"/>
            <a:ext cx="2002155" cy="136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65">
                <a:solidFill>
                  <a:srgbClr val="000000"/>
                </a:solidFill>
                <a:latin typeface="Times New Roman" panose="02020603050405020304" pitchFamily="1"/>
              </a:rPr>
              <a:t>rcioxn.'From the wide,-cpipt corridors to the _ bright, airy condo: 'minium units that welcome yOu home., </a:t>
            </a:r>
          </a:p>
          <a:p>
            <a:pPr marL="0" marR="22860" indent="0" algn="l">
              <a:lnSpc>
                <a:spcPts val="17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And what about the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223375" y="3828415"/>
            <a:ext cx="1932305" cy="1329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people who live at City </a:t>
            </a:r>
          </a:p>
          <a:p>
            <a:pPr marL="1005840" marR="22860" indent="0" algn="l">
              <a:lnSpc>
                <a:spcPts val="17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Walk? They're people jUst </a:t>
            </a:r>
          </a:p>
          <a:p>
            <a:pPr marL="1188720" marR="22860" indent="0" algn="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like you, Young </a:t>
            </a:r>
          </a:p>
          <a:p>
            <a:pPr marL="1097280" marR="2286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single and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293225" y="5157470"/>
            <a:ext cx="1932305" cy="859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09728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married </a:t>
            </a:r>
          </a:p>
          <a:p>
            <a:pPr marL="137160" marR="22860" indent="0" algn="l">
              <a:lnSpc>
                <a:spcPts val="16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1500" spc="605">
                <a:solidFill>
                  <a:srgbClr val="000000"/>
                </a:solidFill>
                <a:latin typeface="Times New Roman" panose="02020603050405020304" pitchFamily="1"/>
              </a:rPr>
              <a:t>prOfes- </a:t>
            </a:r>
            <a:r>
              <a:rPr lang="en-US" sz="1500" spc="605" baseline="-25000">
                <a:solidFill>
                  <a:srgbClr val="000000"/>
                </a:solidFill>
                <a:latin typeface="Lucida Console" panose="02020603050405020304"/>
              </a:rPr>
              <a:t>v.</a:t>
            </a:r>
            <a:r>
              <a:rPr lang="en-US" sz="100" spc="605">
                <a:solidFill>
                  <a:srgbClr val="000000"/>
                </a:solidFill>
                <a:latin typeface="Lucida Console" panose="02020603050405020304"/>
              </a:rPr>
              <a:t> </a:t>
            </a:r>
          </a:p>
          <a:p>
            <a:pPr marL="0" marR="22860" indent="0" algn="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sionals pur-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2286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suing t</a:t>
            </a:r>
            <a:r>
              <a:rPr lang="en-US" sz="1500" spc="75" baseline="-2500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neir careers in the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284335" y="6016625"/>
            <a:ext cx="1941195" cy="219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thriving St. Paul metrop-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287510" y="6236335"/>
            <a:ext cx="168529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olis. CouplesVho have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2195810" y="2465705"/>
            <a:ext cx="1511300" cy="438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85000"/>
          </a:bodyPr>
          <a:lstStyle/>
          <a:p>
            <a:pPr marL="4572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850" spc="135">
                <a:solidFill>
                  <a:srgbClr val="000000"/>
                </a:solidFill>
                <a:latin typeface="Times New Roman" panose="02020603050405020304" pitchFamily="1"/>
              </a:rPr>
              <a:t>(enjoy lif</a:t>
            </a: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e'without the burdens of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2600305" y="2904490"/>
            <a:ext cx="1106805" cy="963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4572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a home ancl</a:t>
            </a:r>
            <a:r>
              <a:rPr lang="en-US" sz="1500" spc="13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liard in the suburbs </a:t>
            </a:r>
          </a:p>
          <a:p>
            <a:pPr marL="228600" marR="91440" indent="0" algn="l">
              <a:lnSpc>
                <a:spcPts val="1700"/>
              </a:lnSpc>
              <a:spcBef>
                <a:spcPts val="695"/>
              </a:spcBef>
              <a:spcAft>
                <a:spcPts val="0"/>
              </a:spcAft>
            </a:pPr>
            <a:r>
              <a:rPr lang="en-US" sz="1500" spc="125">
                <a:solidFill>
                  <a:srgbClr val="000000"/>
                </a:solidFill>
                <a:latin typeface="Times New Roman" panose="02020603050405020304" pitchFamily="1"/>
              </a:rPr>
              <a:t>d they, all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2195810" y="3867785"/>
            <a:ext cx="1511300" cy="631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91440" indent="0" algn="l">
              <a:lnSpc>
                <a:spcPts val="1700"/>
              </a:lnSpc>
              <a:spcAft>
                <a:spcPts val="15"/>
              </a:spcAft>
            </a:pPr>
            <a:r>
              <a:rPr lang="en-US" sz="1500" spc="125">
                <a:solidFill>
                  <a:srgbClr val="000000"/>
                </a:solidFill>
                <a:latin typeface="Times New Roman" panose="02020603050405020304" pitchFamily="1"/>
              </a:rPr>
              <a:t>have one thing in common. - A genuine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1247120" y="2465705"/>
            <a:ext cx="62801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0 </a:t>
            </a:r>
          </a:p>
          <a:p>
            <a:pPr marL="0" marR="0" indent="0" algn="r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Times New Roman" panose="02020603050405020304" pitchFamily="2"/>
              </a:rPr>
              <a:t>o O o ,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640080" algn="r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00 ®</a:t>
            </a:r>
            <a:r>
              <a:rPr lang="en-US" sz="1100" spc="0" baseline="-25000">
                <a:solidFill>
                  <a:srgbClr val="000000"/>
                </a:solidFill>
                <a:latin typeface="Arial" panose="02020603050405020304" pitchFamily="2"/>
              </a:rPr>
              <a:t>a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. </a:t>
            </a:r>
          </a:p>
          <a:p>
            <a:pPr marL="0" marR="0" indent="0" algn="ctr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35">
                <a:solidFill>
                  <a:srgbClr val="000000"/>
                </a:solidFill>
                <a:latin typeface="Arial" panose="02020603050405020304" pitchFamily="2"/>
              </a:rPr>
              <a:t>0..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1247120" y="3124200"/>
            <a:ext cx="225425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3885"/>
              </a:spcAf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247120" y="4498975"/>
            <a:ext cx="2459990" cy="2667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love for the warm charm and rich ,traditions that make downtown St. haul such a unique community...corn</a:t>
            </a:r>
            <a:r>
              <a:rPr lang="en-US" sz="1500" spc="7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 hined with' the vibrant growth and activity thai cause the city to literally _pulsate with excitement. </a:t>
            </a:r>
          </a:p>
          <a:p>
            <a:pPr marL="228600" marR="274320" indent="0" algn="l">
              <a:lnSpc>
                <a:spcPts val="17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It </a:t>
            </a:r>
            <a:r>
              <a:rPr lang="en-US" sz="2350" spc="0">
                <a:solidFill>
                  <a:srgbClr val="000000"/>
                </a:solidFill>
                <a:latin typeface="Bookman Old Style" panose="02020603050405020304" pitchFamily="1"/>
              </a:rPr>
              <a:t>a </a:t>
            </a: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adds up to life stOe you'll love becoming accustomed to. City Walk: Downtown St. PauL It's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020185" y="2514600"/>
            <a:ext cx="48895" cy="255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Bookman Old Style" panose="02020603050405020304" pitchFamily="2"/>
              </a:rPr>
              <a:t>-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146790" y="3901440"/>
            <a:ext cx="91440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700" spc="30">
                <a:solidFill>
                  <a:srgbClr val="000000"/>
                </a:solidFill>
                <a:latin typeface="Arial" panose="02020603050405020304" pitchFamily="2"/>
              </a:rPr>
              <a:t>00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4678680" y="4422775"/>
            <a:ext cx="3087370" cy="1039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90">
                <a:solidFill>
                  <a:srgbClr val="000000"/>
                </a:solidFill>
                <a:latin typeface="Times New Roman" panose="02020603050405020304" pitchFamily="1"/>
              </a:rPr>
              <a:t>designed, constructed and , imize your </a:t>
            </a:r>
          </a:p>
          <a:p>
            <a:pPr marL="0" marR="0" indent="0" algn="l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tabLst>
                <a:tab pos="310896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.maintained to assure you comfort - </a:t>
            </a:r>
          </a:p>
          <a:p>
            <a:pPr marL="457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310896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of carefree, leisurely -- and con-, </a:t>
            </a:r>
          </a:p>
          <a:p>
            <a:pPr marL="0" marR="0" indent="0" algn="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60">
                <a:solidFill>
                  <a:srgbClr val="000000"/>
                </a:solidFill>
                <a:latin typeface="Times New Roman" panose="02020603050405020304" pitchFamily="1"/>
              </a:rPr>
              <a:t>venience - </a:t>
            </a:r>
          </a:p>
          <a:p>
            <a:pPr marL="4572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Developed by Ted dasrud' 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501640" y="5504815"/>
            <a:ext cx="146050" cy="4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400"/>
              </a:lnSpc>
              <a:spcAft>
                <a:spcPts val="0"/>
              </a:spcAft>
              <a:tabLst>
                <a:tab pos="186055" algn="r"/>
              </a:tabLs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7 ,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4721225" y="5565775"/>
            <a:ext cx="82931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4995" rIns="0" bIns="0" anchor="t"/>
          <a:lstStyle/>
          <a:p>
            <a:pPr marL="54864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_ —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9284335" y="7184390"/>
            <a:ext cx="384365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7160" marR="0" indent="0" algn="l">
              <a:lnSpc>
                <a:spcPts val="1800"/>
              </a:lnSpc>
              <a:spcAft>
                <a:spcPts val="0"/>
              </a:spcAft>
              <a:tabLst>
                <a:tab pos="960120" algn="l"/>
                <a:tab pos="3749040" algn="r"/>
              </a:tabLst>
            </a:pP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e   t 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pack up</a:t>
            </a:r>
            <a:r>
              <a:rPr lang="en-US" sz="100" spc="-2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850" spc="-20">
                <a:solidFill>
                  <a:srgbClr val="000000"/>
                </a:solidFill>
                <a:latin typeface="Times New Roman" panose="02020603050405020304" pitchFamily="1"/>
              </a:rPr>
              <a:t>7  </a:t>
            </a:r>
            <a:r>
              <a:rPr lang="en-US" sz="850" spc="-20" baseline="-25000">
                <a:solidFill>
                  <a:srgbClr val="000000"/>
                </a:solidFill>
                <a:latin typeface="Times New Roman" panose="02020603050405020304" pitchFamily="1"/>
              </a:rPr>
              <a:t>to</a:t>
            </a:r>
            <a:r>
              <a:rPr lang="en-US" sz="850" spc="-20">
                <a:solidFill>
                  <a:srgbClr val="000000"/>
                </a:solidFill>
                <a:latin typeface="Times New Roman" panose="02020603050405020304" pitchFamily="1"/>
              </a:rPr>
              <a:t> here. 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'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a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W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ke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al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t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t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in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y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g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oti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fo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r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r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h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y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o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o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m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u </a:t>
            </a:r>
          </a:p>
          <a:p>
            <a:pPr marL="2743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2005">
                <a:solidFill>
                  <a:srgbClr val="000000"/>
                </a:solidFill>
                <a:latin typeface="Times New Roman" panose="02020603050405020304" pitchFamily="1"/>
              </a:rPr>
              <a:t>th</a:t>
            </a:r>
            <a:r>
              <a:rPr lang="en-US" sz="1500" spc="2005" baseline="-25000">
                <a:solidFill>
                  <a:srgbClr val="000000"/>
                </a:solidFill>
                <a:latin typeface="Times New Roman" panose="02020603050405020304" pitchFamily="1"/>
              </a:rPr>
              <a:t>e.</a:t>
            </a:r>
            <a:r>
              <a:rPr lang="en-US" sz="1500" spc="2005">
                <a:solidFill>
                  <a:srgbClr val="000000"/>
                </a:solidFill>
                <a:latin typeface="Times New Roman" panose="02020603050405020304" pitchFamily="1"/>
              </a:rPr>
              <a:t> freedom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4721225" y="7269480"/>
            <a:ext cx="3943985" cy="252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97764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to detail. / tastefully, furnished pa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9287510" y="7504430"/>
            <a:ext cx="2928620" cy="310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2938145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and travel and generally ,c</a:t>
            </a:r>
            <a:r>
              <a:rPr lang="en-US" sz="1500" spc="0" baseline="-25000">
                <a:solidFill>
                  <a:srgbClr val="000000"/>
                </a:solidFill>
                <a:latin typeface="Times New Roman" panose="02020603050405020304" pitchFamily="1"/>
              </a:rPr>
              <a:t>ity Walk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7200265" y="8823960"/>
            <a:ext cx="86995" cy="98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/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2854305" y="7952105"/>
            <a:ext cx="2355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i="1" spc="350">
                <a:solidFill>
                  <a:srgbClr val="000000"/>
                </a:solidFill>
                <a:latin typeface="Arial" panose="02020603050405020304" pitchFamily="2"/>
              </a:rPr>
              <a:t>A.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468370" y="536575"/>
            <a:ext cx="119380" cy="106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_.t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012295" y="753110"/>
            <a:ext cx="27749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_ • 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240000" y="1039495"/>
            <a:ext cx="120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603990" y="3514090"/>
            <a:ext cx="2474595" cy="1609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The St. Paul Skyway system. Largest , public skyway system in the world.. More' than:two miles of connecting , skyway corridors link virtually all of downtown St. Paul into a magnificent indoor mall. It contains hundreds </a:t>
            </a: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of </a:t>
            </a: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shops, stores and </a:t>
            </a: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services; </a:t>
            </a: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parking rarrips; and a glass-enclosed indoor park that's larger. than a-football field.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609705" y="5215255"/>
            <a:ext cx="2484120" cy="530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On your way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to work, shopping or a' night on the town, 'yo, always have a choice., A leisurely stroll outdoors.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0" y="3447415"/>
            <a:ext cx="882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i•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063240" y="4685030"/>
            <a:ext cx="40513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_ 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063240" y="4761230"/>
            <a:ext cx="728345" cy="124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9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i="1" spc="415" baseline="-25000">
                <a:solidFill>
                  <a:srgbClr val="000000"/>
                </a:solidFill>
                <a:latin typeface="Arial" panose="02020603050405020304" pitchFamily="2"/>
              </a:rPr>
              <a:t>.)</a:t>
            </a:r>
            <a:r>
              <a:rPr lang="en-US" sz="750" i="1" spc="415">
                <a:solidFill>
                  <a:srgbClr val="000000"/>
                </a:solidFill>
                <a:latin typeface="Arial" panose="02020603050405020304" pitchFamily="2"/>
              </a:rPr>
              <a:t>)r 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757670" y="3639185"/>
            <a:ext cx="454025" cy="1708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Town liquor* </a:t>
            </a:r>
            <a:br/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(Otago Ill' </a:t>
            </a:r>
            <a:br/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ten.. </a:t>
            </a:r>
            <a:r>
              <a:rPr lang="en-US" sz="400" b="1" spc="0">
                <a:solidFill>
                  <a:srgbClr val="000000"/>
                </a:solidFill>
                <a:latin typeface="Bookman Old Style" panose="02020603050405020304" pitchFamily="2"/>
              </a:rPr>
              <a:t>COASIII0-•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82130" y="3383280"/>
            <a:ext cx="44196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Ulawkoota Wong </a:t>
            </a:r>
            <a:r>
              <a:rPr lang="en-US" sz="550" b="1" i="1" spc="0">
                <a:solidFill>
                  <a:srgbClr val="000000"/>
                </a:solidFill>
                <a:latin typeface="Arial" panose="02020603050405020304" pitchFamily="2"/>
              </a:rPr>
              <a:t>Vane </a:t>
            </a: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Cantor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540625" y="3660775"/>
            <a:ext cx="25019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55">
                <a:solidFill>
                  <a:srgbClr val="000000"/>
                </a:solidFill>
                <a:latin typeface="Arial" panose="02020603050405020304" pitchFamily="2"/>
              </a:rPr>
              <a:t>COnwod Tower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620000" y="3505200"/>
            <a:ext cx="35687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"/>
              </a:lnSpc>
              <a:spcAft>
                <a:spcPts val="0"/>
              </a:spcAft>
            </a:pPr>
            <a:r>
              <a:rPr lang="en-US" sz="550" b="1" spc="-75">
                <a:solidFill>
                  <a:srgbClr val="000000"/>
                </a:solidFill>
                <a:latin typeface="Arial" panose="02020603050405020304" pitchFamily="2"/>
              </a:rPr>
              <a:t>Donoistoons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833360" y="4060190"/>
            <a:ext cx="1341120" cy="466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2250" b="1" spc="-80">
                <a:solidFill>
                  <a:srgbClr val="000000"/>
                </a:solidFill>
                <a:latin typeface="Arial" panose="02020603050405020304" pitchFamily="2"/>
              </a:rPr>
              <a:t>vvN </a:t>
            </a:r>
            <a:r>
              <a:rPr lang="en-US" sz="2250" spc="-80" baseline="-2500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2250" b="1" spc="-80" baseline="30000">
                <a:solidFill>
                  <a:srgbClr val="000000"/>
                </a:solidFill>
                <a:latin typeface="Arial" panose="02020603050405020304" pitchFamily="2"/>
              </a:rPr>
              <a:t> I</a:t>
            </a:r>
            <a:r>
              <a:rPr lang="en-US" sz="550" b="1" spc="-80">
                <a:solidFill>
                  <a:srgbClr val="000000"/>
                </a:solidFill>
                <a:latin typeface="Arial" panose="02020603050405020304" pitchFamily="2"/>
              </a:rPr>
              <a:t>T</a:t>
            </a:r>
            <a:r>
              <a:rPr lang="en-US" sz="550" b="1" spc="-80" baseline="30000">
                <a:solidFill>
                  <a:srgbClr val="000000"/>
                </a:solidFill>
                <a:latin typeface="Arial" panose="02020603050405020304" pitchFamily="2"/>
              </a:rPr>
              <a:t>'V</a:t>
            </a:r>
            <a:r>
              <a:rPr lang="en-US" sz="550" b="1" spc="-80">
                <a:solidFill>
                  <a:srgbClr val="000000"/>
                </a:solidFill>
                <a:latin typeface="Arial" panose="02020603050405020304" pitchFamily="2"/>
              </a:rPr>
              <a:t>rt</a:t>
            </a:r>
            <a:r>
              <a:rPr lang="en-US" sz="550" b="1" spc="-80" baseline="30000">
                <a:solidFill>
                  <a:srgbClr val="000000"/>
                </a:solidFill>
                <a:latin typeface="Arial" panose="02020603050405020304" pitchFamily="2"/>
              </a:rPr>
              <a:t>y</a:t>
            </a:r>
            <a:r>
              <a:rPr lang="en-US" sz="100" b="1" spc="-8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r">
              <a:lnSpc>
                <a:spcPts val="200"/>
              </a:lnSpc>
              <a:spcBef>
                <a:spcPts val="0"/>
              </a:spcBef>
              <a:spcAft>
                <a:spcPts val="1895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Orem*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034655" y="3663950"/>
            <a:ext cx="795655" cy="2374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120">
                <a:solidFill>
                  <a:srgbClr val="000000"/>
                </a:solidFill>
                <a:latin typeface="Arial" panose="02020603050405020304" pitchFamily="2"/>
              </a:rPr>
              <a:t>HOOP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</a:tabLst>
            </a:pPr>
            <a:r>
              <a:rPr lang="en-US" sz="550" b="1" spc="-10">
                <a:solidFill>
                  <a:srgbClr val="000000"/>
                </a:solidFill>
                <a:latin typeface="Arial" panose="02020603050405020304" pitchFamily="2"/>
              </a:rPr>
              <a:t>.Czantra; Woolworth'.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Arial" panose="02020603050405020304" pitchFamily="2"/>
              </a:rPr>
              <a:t>414 </a:t>
            </a:r>
          </a:p>
          <a:p>
            <a:pPr marL="457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5">
                <a:solidFill>
                  <a:srgbClr val="000000"/>
                </a:solidFill>
                <a:latin typeface="Arial" panose="02020603050405020304" pitchFamily="2"/>
              </a:rPr>
              <a:t>owe,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942705" y="4575175"/>
            <a:ext cx="289560" cy="51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Twin </a:t>
            </a: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Clty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9494520" y="4514215"/>
            <a:ext cx="34417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25">
                <a:solidFill>
                  <a:srgbClr val="000000"/>
                </a:solidFill>
                <a:latin typeface="Arial" panose="02020603050405020304" pitchFamily="2"/>
              </a:rPr>
              <a:t>Warm-apt* Mutuaf Lite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" spc="125">
                <a:solidFill>
                  <a:srgbClr val="000000"/>
                </a:solidFill>
                <a:latin typeface="Arial" panose="02020603050405020304" pitchFamily="2"/>
              </a:rPr>
              <a:t>Center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606530" y="2133600"/>
            <a:ext cx="2185670" cy="3594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City Walk...just a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1606530" y="2493010"/>
            <a:ext cx="2618740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450" i="1" spc="-35">
                <a:solidFill>
                  <a:srgbClr val="000000"/>
                </a:solidFill>
                <a:latin typeface="Times New Roman" panose="02020603050405020304" pitchFamily="1"/>
              </a:rPr>
              <a:t>skyw</a:t>
            </a: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alk away from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1606530" y="2837815"/>
            <a:ext cx="2194560" cy="606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all of downtown </a:t>
            </a:r>
            <a:r>
              <a:rPr lang="en-US" sz="3850" i="1" spc="-25">
                <a:solidFill>
                  <a:srgbClr val="000000"/>
                </a:solidFill>
                <a:latin typeface="Bookman Old Style" panose="02020603050405020304" pitchFamily="2"/>
              </a:rPr>
              <a:t>a </a:t>
            </a: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Paul.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7125970" y="5394960"/>
            <a:ext cx="20447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00" b="1" spc="-5">
                <a:solidFill>
                  <a:srgbClr val="000000"/>
                </a:solidFill>
                <a:latin typeface="Bookman Old Style" panose="02020603050405020304" pitchFamily="2"/>
              </a:rPr>
              <a:t>0.0111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Plaza </a:t>
            </a:r>
          </a:p>
          <a:p>
            <a:pPr marL="0" marR="0" indent="0" algn="r">
              <a:lnSpc>
                <a:spcPts val="3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678170" y="5654040"/>
            <a:ext cx="44513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spc="-45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750" spc="-45">
                <a:solidFill>
                  <a:srgbClr val="000000"/>
                </a:solidFill>
                <a:latin typeface="Arial" panose="02020603050405020304" pitchFamily="2"/>
              </a:rPr>
              <a:t>Nth Street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1451590" y="5748655"/>
            <a:ext cx="2691130" cy="3505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-t among the"sights and sounds that are i so special to St. Paul. Or a comfortable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1551920" y="6099175"/>
            <a:ext cx="265493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walk indoors, above the traffic, puddles,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1551920" y="6318250"/>
            <a:ext cx="2514600" cy="1346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- wind and weather that can challenge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1551920" y="6452870"/>
            <a:ext cx="2877185" cy="185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45720" marR="0" indent="0" algn="l">
              <a:lnSpc>
                <a:spcPts val="1400"/>
              </a:lnSpc>
              <a:spcAft>
                <a:spcPts val="0"/>
              </a:spcAft>
              <a:tabLst>
                <a:tab pos="2889250" algn="r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the endurance of the most hardy of  .....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0600690" y="6638290"/>
            <a:ext cx="187769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",_ I li; Minnesotans.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0299065" y="6797040"/>
            <a:ext cx="425831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900" spc="-110" baseline="30000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en-US" sz="750" spc="-110">
                <a:solidFill>
                  <a:srgbClr val="000000"/>
                </a:solidFill>
                <a:latin typeface="Arial" panose="02020603050405020304" pitchFamily="2"/>
              </a:rPr>
              <a:t>' </a:t>
            </a:r>
          </a:p>
          <a:p>
            <a:pPr marL="13716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393065" algn="r"/>
                <a:tab pos="987425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en-US" sz="750" spc="0" baseline="30000">
                <a:solidFill>
                  <a:srgbClr val="000000"/>
                </a:solidFill>
                <a:latin typeface="Arial" panose="02020603050405020304" pitchFamily="2"/>
              </a:rPr>
              <a:t>--</a:t>
            </a: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 j </a:t>
            </a:r>
            <a:r>
              <a:rPr lang="en-US" sz="750" spc="0" baseline="30000">
                <a:solidFill>
                  <a:srgbClr val="000000"/>
                </a:solidFill>
                <a:latin typeface="Arial" panose="02020603050405020304" pitchFamily="2"/>
              </a:rPr>
              <a:t>c6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 ti 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The enchantment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of downtown St. Paul.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0095230" y="7013575"/>
            <a:ext cx="4462145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137160" marR="0" indent="0" algn="l">
              <a:lnSpc>
                <a:spcPts val="700"/>
              </a:lnSpc>
              <a:spcAft>
                <a:spcPts val="0"/>
              </a:spcAft>
              <a:tabLst>
                <a:tab pos="962660" algn="l"/>
              </a:tabLst>
            </a:pPr>
            <a:r>
              <a:rPr lang="en-US" sz="1750" spc="-15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750" spc="-150" baseline="-25000">
                <a:solidFill>
                  <a:srgbClr val="000000"/>
                </a:solidFill>
                <a:latin typeface="Times New Roman" panose="02020603050405020304" pitchFamily="1"/>
              </a:rPr>
              <a:t>A</a:t>
            </a:r>
            <a:r>
              <a:rPr lang="en-US" sz="1750" spc="-150" baseline="30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750" spc="-15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750" spc="-150" baseline="-25000">
                <a:solidFill>
                  <a:srgbClr val="000000"/>
                </a:solidFill>
                <a:latin typeface="Times New Roman" panose="02020603050405020304" pitchFamily="1"/>
              </a:rPr>
              <a:t>Y.</a:t>
            </a:r>
            <a:r>
              <a:rPr lang="en-US" sz="100" spc="-15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300" spc="-150">
                <a:solidFill>
                  <a:srgbClr val="000000"/>
                </a:solidFill>
                <a:latin typeface="Times New Roman" panose="02020603050405020304" pitchFamily="1"/>
              </a:rPr>
              <a:t>l</a:t>
            </a:r>
            <a:r>
              <a:rPr lang="en-US" sz="1300" spc="-150" baseline="30000">
                <a:solidFill>
                  <a:srgbClr val="000000"/>
                </a:solidFill>
                <a:latin typeface="Times New Roman" panose="02020603050405020304" pitchFamily="1"/>
              </a:rPr>
              <a:t>:</a:t>
            </a:r>
            <a:r>
              <a:rPr lang="en-US" sz="1300" spc="-150">
                <a:solidFill>
                  <a:srgbClr val="000000"/>
                </a:solidFill>
                <a:latin typeface="Times New Roman" panose="02020603050405020304" pitchFamily="1"/>
              </a:rPr>
              <a:t> L </a:t>
            </a:r>
          </a:p>
          <a:p>
            <a:pPr marL="13716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596900" algn="r"/>
                <a:tab pos="779780" algn="l"/>
              </a:tabLst>
            </a:pP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2' - :- - • -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954895" y="7147560"/>
            <a:ext cx="4264025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r">
              <a:lnSpc>
                <a:spcPts val="100"/>
              </a:lnSpc>
              <a:spcAft>
                <a:spcPts val="0"/>
              </a:spcAf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.,..,• The convenience of the skyway system, </a:t>
            </a:r>
          </a:p>
          <a:p>
            <a:pPr marL="1371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691515" algn="l"/>
                <a:tab pos="1194435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----,— 7-- - 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823450" y="7247890"/>
            <a:ext cx="4407535" cy="1771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tabLst>
                <a:tab pos="868680" algn="r"/>
                <a:tab pos="1325880" algn="l"/>
                <a:tab pos="1737360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-:. </a:t>
            </a:r>
            <a:r>
              <a:rPr lang="en-US" sz="1300" spc="0" baseline="-25000">
                <a:solidFill>
                  <a:srgbClr val="000000"/>
                </a:solidFill>
                <a:latin typeface="Times New Roman" panose="02020603050405020304" pitchFamily="1"/>
              </a:rPr>
              <a:t>k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\'- : _. . -It's all part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of the comfortable, cosmO-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300" spc="-155">
                <a:solidFill>
                  <a:srgbClr val="000000"/>
                </a:solidFill>
                <a:latin typeface="Times New Roman" panose="02020603050405020304" pitchFamily="1"/>
              </a:rPr>
              <a:t>, ."---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823450" y="7425055"/>
            <a:ext cx="4209415" cy="2101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  <a:tabLst>
                <a:tab pos="1783080" algn="l"/>
              </a:tabLst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,_,_._.•,, •-- 'politan lifeStyle that's waiting for you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1338560" y="7635240"/>
            <a:ext cx="1090930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9144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- 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attity Walk.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4395450" y="8732520"/>
            <a:ext cx="609600" cy="2927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. </a:t>
            </a:r>
          </a:p>
          <a:p>
            <a:pPr marL="320040" marR="0" indent="0" algn="l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tabLst>
                <a:tab pos="640080" algn="r"/>
              </a:tabLst>
            </a:pPr>
            <a:r>
              <a:rPr lang="en-US" sz="600" spc="-5">
                <a:solidFill>
                  <a:srgbClr val="000000"/>
                </a:solidFill>
                <a:latin typeface="Bookman Old Style" panose="02020603050405020304" pitchFamily="2"/>
              </a:rPr>
              <a:t>.)(. • It . </a:t>
            </a:r>
          </a:p>
          <a:p>
            <a:pPr marL="91440" marR="0" indent="13716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I •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016625" y="6550025"/>
            <a:ext cx="2197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Arial" panose="02020603050405020304" pitchFamily="2"/>
              </a:rPr>
              <a:t>Street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800090" y="7291070"/>
            <a:ext cx="3335020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48640" algn="l"/>
                <a:tab pos="2697480" algn="l"/>
                <a:tab pos="292608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g </a:t>
            </a:r>
            <a:r>
              <a:rPr lang="en-US" sz="1100" spc="0">
                <a:solidFill>
                  <a:srgbClr val="000000"/>
                </a:solidFill>
                <a:latin typeface="Times New Roman" panose="02020603050405020304" pitchFamily="1"/>
              </a:rPr>
              <a:t>••• </a:t>
            </a:r>
            <a:r>
              <a:rPr lang="en-US" sz="650" u="sng" spc="0">
                <a:solidFill>
                  <a:srgbClr val="000000"/>
                </a:solidFill>
                <a:latin typeface="Times New Roman" panose="02020603050405020304" pitchFamily="1"/>
              </a:rPr>
              <a:t>. </a:t>
            </a:r>
            <a:r>
              <a:rPr lang="en-US" sz="100" i="1" spc="0">
                <a:solidFill>
                  <a:srgbClr val="000000"/>
                </a:solidFill>
                <a:latin typeface="Bookman Old Style" panose="02020603050405020304" pitchFamily="1"/>
              </a:rPr>
              <a:t> </a:t>
            </a:r>
            <a:r>
              <a:rPr lang="en-US" sz="600" i="1" spc="0">
                <a:solidFill>
                  <a:srgbClr val="000000"/>
                </a:solidFill>
                <a:latin typeface="Bookman Old Style" panose="02020603050405020304" pitchFamily="1"/>
              </a:rPr>
              <a:t>. </a:t>
            </a:r>
          </a:p>
          <a:p>
            <a:pPr marL="297180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3337560" algn="r"/>
              </a:tabLst>
            </a:pPr>
            <a:r>
              <a:rPr lang="en-US" sz="550" i="1" spc="0">
                <a:solidFill>
                  <a:srgbClr val="000000"/>
                </a:solidFill>
                <a:latin typeface="Arial" panose="02020603050405020304" pitchFamily="2"/>
              </a:rPr>
              <a:t>-17 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5800090" y="7449185"/>
            <a:ext cx="49403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37160" algn="l"/>
                <a:tab pos="320040" algn="l"/>
              </a:tabLst>
            </a:pPr>
            <a:r>
              <a:rPr lang="en-US" sz="550" i="1" spc="-50">
                <a:solidFill>
                  <a:srgbClr val="000000"/>
                </a:solidFill>
                <a:latin typeface="Arial" panose="02020603050405020304" pitchFamily="2"/>
              </a:rPr>
              <a:t>.kr</a:t>
            </a:r>
            <a:r>
              <a:rPr lang="en-US" sz="550" i="1" spc="-50" baseline="-25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i="1" spc="-50">
                <a:solidFill>
                  <a:srgbClr val="000000"/>
                </a:solidFill>
                <a:latin typeface="Arial" panose="02020603050405020304" pitchFamily="2"/>
              </a:rPr>
              <a:t> • - </a:t>
            </a:r>
            <a:r>
              <a:rPr lang="en-US" sz="600" i="1" spc="-50">
                <a:solidFill>
                  <a:srgbClr val="000000"/>
                </a:solidFill>
                <a:latin typeface="Bookman Old Style" panose="02020603050405020304" pitchFamily="1"/>
              </a:rPr>
              <a:t>t</a:t>
            </a:r>
            <a:r>
              <a:rPr lang="en-US" sz="600" i="1" spc="-50" baseline="30000">
                <a:solidFill>
                  <a:srgbClr val="000000"/>
                </a:solidFill>
                <a:latin typeface="Bookman Old Style" panose="02020603050405020304" pitchFamily="1"/>
              </a:rPr>
              <a:t>2</a:t>
            </a:r>
            <a:r>
              <a:rPr lang="en-US" sz="600" i="1" spc="-50">
                <a:solidFill>
                  <a:srgbClr val="000000"/>
                </a:solidFill>
                <a:latin typeface="Bookman Old Style" panose="02020603050405020304" pitchFamily="1"/>
              </a:rPr>
              <a:t>rc/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5867400" y="7595870"/>
            <a:ext cx="271145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220"/>
              </a:spcAft>
            </a:pPr>
            <a:r>
              <a:rPr lang="en-US" sz="550" b="1" spc="-75">
                <a:solidFill>
                  <a:srgbClr val="000000"/>
                </a:solidFill>
                <a:latin typeface="Arial" panose="02020603050405020304" pitchFamily="2"/>
              </a:rPr>
              <a:t>CloloptIon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638415" y="7467600"/>
            <a:ext cx="150241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1100"/>
              </a:lnSpc>
              <a:spcAft>
                <a:spcPts val="0"/>
              </a:spcAft>
              <a:tabLst>
                <a:tab pos="1097280" algn="l"/>
                <a:tab pos="1188720" algn="l"/>
                <a:tab pos="1371600" algn="l"/>
                <a:tab pos="1508760" algn="r"/>
              </a:tabLst>
            </a:pPr>
            <a:r>
              <a:rPr lang="en-US" sz="600" spc="-15">
                <a:solidFill>
                  <a:srgbClr val="000000"/>
                </a:solidFill>
                <a:latin typeface="Bookman Old Style" panose="02020603050405020304" pitchFamily="2"/>
              </a:rPr>
              <a:t>- • . . - </a:t>
            </a:r>
          </a:p>
          <a:p>
            <a:pPr marL="0" marR="22860" indent="0" algn="r">
              <a:lnSpc>
                <a:spcPts val="0"/>
              </a:lnSpc>
              <a:spcBef>
                <a:spcPts val="0"/>
              </a:spcBef>
              <a:spcAft>
                <a:spcPts val="535"/>
              </a:spcAft>
            </a:pPr>
            <a:r>
              <a:rPr lang="en-US" sz="550" i="1" spc="0">
                <a:solidFill>
                  <a:srgbClr val="000000"/>
                </a:solidFill>
                <a:latin typeface="Arial" panose="02020603050405020304" pitchFamily="2"/>
              </a:rPr>
              <a:t>.,•-• 7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892550" y="7809230"/>
            <a:ext cx="15240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435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6922135" y="7872730"/>
            <a:ext cx="972185" cy="119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  <a:tabLst>
                <a:tab pos="99060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"\• </a:t>
            </a:r>
            <a:br/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6678295" y="8049895"/>
            <a:ext cx="11239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23444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6678295" y="8449310"/>
            <a:ext cx="521335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65">
                <a:solidFill>
                  <a:srgbClr val="000000"/>
                </a:solidFill>
                <a:latin typeface="Bookman Old Style" panose="02020603050405020304" pitchFamily="2"/>
              </a:rPr>
              <a:t>(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8114030" y="7818120"/>
            <a:ext cx="350520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Arial" panose="02020603050405020304" pitchFamily="2"/>
              </a:rPr>
              <a:t>KelloggiPalk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2228830" y="7778750"/>
            <a:ext cx="78740" cy="304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45720" algn="l"/>
              </a:tabLst>
            </a:pP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I ,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2228830" y="7809230"/>
            <a:ext cx="2590800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r">
              <a:lnSpc>
                <a:spcPts val="4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1015345" y="8710930"/>
            <a:ext cx="6096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i="1" spc="-90">
                <a:solidFill>
                  <a:srgbClr val="000000"/>
                </a:solidFill>
                <a:latin typeface="Arial" panose="02020603050405020304" pitchFamily="2"/>
              </a:rPr>
              <a:t>.`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751830" y="3898265"/>
            <a:ext cx="657860" cy="146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750" spc="-65">
                <a:solidFill>
                  <a:srgbClr val="000000"/>
                </a:solidFill>
                <a:latin typeface="Arial" panose="02020603050405020304" pitchFamily="2"/>
              </a:rPr>
              <a:t>vet</a:t>
            </a:r>
            <a:r>
              <a:rPr lang="en-US" sz="750" spc="-65" baseline="-25000">
                <a:solidFill>
                  <a:srgbClr val="000000"/>
                </a:solidFill>
                <a:latin typeface="Verdana" panose="02020603050405020304" pitchFamily="2"/>
              </a:rPr>
              <a:t>\</a:t>
            </a:r>
            <a:r>
              <a:rPr lang="en-US" sz="750" spc="-65">
                <a:solidFill>
                  <a:srgbClr val="000000"/>
                </a:solidFill>
                <a:latin typeface="Arial" panose="02020603050405020304" pitchFamily="2"/>
              </a:rPr>
              <a:t>itl) Place Mall,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727065" y="4797425"/>
            <a:ext cx="451485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u="sng" spc="-55">
                <a:solidFill>
                  <a:srgbClr val="000000"/>
                </a:solidFill>
                <a:latin typeface="Arial" panose="02020603050405020304" pitchFamily="2"/>
              </a:rPr>
              <a:t>Sixth </a:t>
            </a:r>
            <a:r>
              <a:rPr lang="en-US" sz="750" spc="-55">
                <a:solidFill>
                  <a:srgbClr val="000000"/>
                </a:solidFill>
                <a:latin typeface="Arial" panose="02020603050405020304" pitchFamily="2"/>
              </a:rPr>
              <a:t>Street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7854950" y="5413375"/>
            <a:ext cx="320040" cy="186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-50">
                <a:solidFill>
                  <a:srgbClr val="000000"/>
                </a:solidFill>
                <a:latin typeface="Arial" panose="02020603050405020304" pitchFamily="2"/>
              </a:rPr>
              <a:t>. Ilwr_West-kink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Atd9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8836025" y="5447030"/>
            <a:ext cx="28956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60">
                <a:solidFill>
                  <a:srgbClr val="000000"/>
                </a:solidFill>
                <a:latin typeface="Arial" panose="02020603050405020304" pitchFamily="2"/>
              </a:rPr>
              <a:t>*work., tlonal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4834870" y="3681730"/>
            <a:ext cx="383540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-• </a:t>
            </a:r>
          </a:p>
          <a:p>
            <a:pPr marL="0" marR="0" indent="0" algn="r">
              <a:lnSpc>
                <a:spcPts val="5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744710" y="1191895"/>
            <a:ext cx="2743200" cy="3536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just">
              <a:lnSpc>
                <a:spcPts val="900"/>
              </a:lnSpc>
              <a:spcAft>
                <a:spcPts val="2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Suite dimensions and 'layout have been approximated and may change slightly due to construction variances or required design changes Made during construction.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258185" y="1036320"/>
            <a:ext cx="292735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140">
                <a:solidFill>
                  <a:srgbClr val="000000"/>
                </a:solidFill>
                <a:latin typeface="Arial" panose="02020603050405020304" pitchFamily="2"/>
              </a:rPr>
              <a:t>Ted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258185" y="1182370"/>
            <a:ext cx="710565" cy="317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b="1" spc="-60">
                <a:solidFill>
                  <a:srgbClr val="000000"/>
                </a:solidFill>
                <a:latin typeface="Arial" panose="02020603050405020304" pitchFamily="2"/>
              </a:rPr>
              <a:t>Glasrud</a:t>
            </a:r>
            <a:r>
              <a:rPr lang="en-US" sz="1450" b="1" spc="-6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450" b="1" spc="-60">
                <a:solidFill>
                  <a:srgbClr val="000000"/>
                </a:solidFill>
                <a:latin typeface="Arial" panose="02020603050405020304" pitchFamily="2"/>
              </a:rPr>
              <a:t>presents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618230" y="1499870"/>
            <a:ext cx="1417320" cy="2343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200" b="1" spc="10">
                <a:solidFill>
                  <a:srgbClr val="000000"/>
                </a:solidFill>
                <a:latin typeface="Arial" panose="02020603050405020304" pitchFamily="2"/>
              </a:rPr>
              <a:t>City Walk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129270" y="2298065"/>
            <a:ext cx="1856105" cy="527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34440" marR="0" indent="0" algn="l">
              <a:lnSpc>
                <a:spcPts val="500"/>
              </a:lnSpc>
              <a:spcAft>
                <a:spcPts val="0"/>
              </a:spcAft>
              <a:tabLst>
                <a:tab pos="150876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12 MODEL 11 </a:t>
            </a:r>
          </a:p>
          <a:p>
            <a:pPr marL="123444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1874520" algn="r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730 </a:t>
            </a:r>
            <a:r>
              <a:rPr lang="en-US" sz="400" b="1" spc="0">
                <a:solidFill>
                  <a:srgbClr val="000000"/>
                </a:solidFill>
                <a:latin typeface="Arial" panose="02020603050405020304" pitchFamily="2"/>
              </a:rPr>
              <a:t>FT. (APP.. )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  <a:tab pos="109728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10  )?- -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395">
                <a:solidFill>
                  <a:srgbClr val="000000"/>
                </a:solidFill>
                <a:latin typeface="Arial" panose="02020603050405020304" pitchFamily="2"/>
              </a:rPr>
              <a:t>MODEL 16.</a:t>
            </a:r>
            <a:r>
              <a:rPr lang="en-US" sz="400" b="1" i="1" spc="395">
                <a:solidFill>
                  <a:srgbClr val="000000"/>
                </a:solidFill>
                <a:latin typeface="Arial" panose="02020603050405020304" pitchFamily="2"/>
              </a:rPr>
              <a:t>J </a:t>
            </a:r>
          </a:p>
          <a:p>
            <a:pPr marL="0" marR="0" indent="0" algn="l">
              <a:lnSpc>
                <a:spcPts val="500"/>
              </a:lnSpc>
              <a:spcBef>
                <a:spcPts val="25"/>
              </a:spcBef>
              <a:spcAft>
                <a:spcPts val="0"/>
              </a:spcAft>
              <a:tabLst>
                <a:tab pos="100584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720 so. sr6.ioiss0 I </a:t>
            </a:r>
          </a:p>
          <a:p>
            <a:pPr marL="14630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990830" y="2843530"/>
            <a:ext cx="85090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850" spc="-30">
                <a:solidFill>
                  <a:srgbClr val="000000"/>
                </a:solidFill>
                <a:latin typeface="Arial" panose="02020603050405020304" pitchFamily="2"/>
              </a:rPr>
              <a:t>.;'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3213080" y="5358130"/>
            <a:ext cx="12065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240385" y="5769610"/>
            <a:ext cx="42672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94615" algn="l"/>
              </a:tabLst>
            </a:pP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.r' </a:t>
            </a:r>
            <a:r>
              <a:rPr lang="en-US" sz="1000" i="1" spc="-60" baseline="30000">
                <a:solidFill>
                  <a:srgbClr val="000000"/>
                </a:solidFill>
                <a:latin typeface="Arial Narrow" panose="02020603050405020304" pitchFamily="2"/>
              </a:rPr>
              <a:t>-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...</a:t>
            </a:r>
            <a:r>
              <a:rPr lang="en-US" sz="1000" i="1" spc="-60" baseline="-2500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...</a:t>
            </a:r>
            <a:r>
              <a:rPr lang="en-US" sz="1000" i="1" spc="-60" baseline="-25000">
                <a:solidFill>
                  <a:srgbClr val="000000"/>
                </a:solidFill>
                <a:latin typeface="Arial" panose="02020603050405020304" pitchFamily="2"/>
              </a:rPr>
              <a:t>: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877800" y="5967730"/>
            <a:ext cx="2529840" cy="408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274320" algn="r"/>
                <a:tab pos="365760" algn="l"/>
                <a:tab pos="731520" algn="l"/>
                <a:tab pos="1051560" algn="l"/>
                <a:tab pos="1234440" algn="l"/>
                <a:tab pos="1600200" algn="l"/>
                <a:tab pos="2423160" algn="r"/>
                <a:tab pos="2468880" algn="l"/>
              </a:tabLst>
            </a:pPr>
            <a:r>
              <a:rPr lang="en-US" sz="100" i="1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000" i="1" spc="0">
                <a:solidFill>
                  <a:srgbClr val="000000"/>
                </a:solidFill>
                <a:latin typeface="Arial" panose="02020603050405020304" pitchFamily="2"/>
              </a:rPr>
              <a:t>...) - • -... ,...?:,, , . :.). (. ', . 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..'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NA .. .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274320" algn="r"/>
                <a:tab pos="365760" algn="l"/>
                <a:tab pos="502920" algn="l"/>
                <a:tab pos="594360" algn="l"/>
                <a:tab pos="822960" algn="l"/>
                <a:tab pos="1371600" algn="l"/>
                <a:tab pos="1554480" algn="l"/>
              </a:tabLst>
            </a:pPr>
            <a:r>
              <a:rPr lang="en-US" sz="750" spc="-10">
                <a:solidFill>
                  <a:srgbClr val="000000"/>
                </a:solidFill>
                <a:latin typeface="Arial" panose="02020603050405020304" pitchFamily="2"/>
              </a:rPr>
              <a:t>.. -</a:t>
            </a:r>
            <a:r>
              <a:rPr lang="en-US" sz="750" spc="-10" baseline="30000">
                <a:solidFill>
                  <a:srgbClr val="000000"/>
                </a:solidFill>
                <a:latin typeface="Arial" panose="02020603050405020304" pitchFamily="2"/>
              </a:rPr>
              <a:t>s</a:t>
            </a:r>
            <a:r>
              <a:rPr lang="en-US" sz="750" spc="-10">
                <a:solidFill>
                  <a:srgbClr val="000000"/>
                </a:solidFill>
                <a:latin typeface="Arial" panose="02020603050405020304" pitchFamily="2"/>
              </a:rPr>
              <a:t>- , • i.! s..\,. .. Z._ . - , :' </a:t>
            </a:r>
          </a:p>
          <a:p>
            <a:pPr marL="1554480" marR="0" indent="91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-95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  <a:p>
            <a:pPr marL="32004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594360" algn="l"/>
                <a:tab pos="1600200" algn="l"/>
                <a:tab pos="1965960" algn="l"/>
                <a:tab pos="2057400" algn="l"/>
                <a:tab pos="2148840" algn="l"/>
                <a:tab pos="2423160" algn="r"/>
                <a:tab pos="2468880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 - . • • • • : - I </a:t>
            </a:r>
          </a:p>
          <a:p>
            <a:pPr marL="457200" marR="0" indent="0" algn="l">
              <a:lnSpc>
                <a:spcPts val="400"/>
              </a:lnSpc>
              <a:spcBef>
                <a:spcPts val="375"/>
              </a:spcBef>
              <a:spcAft>
                <a:spcPts val="0"/>
              </a:spcAft>
              <a:tabLst>
                <a:tab pos="822960" algn="l"/>
              </a:tabLst>
            </a:pPr>
            <a:r>
              <a:rPr lang="en-US" sz="750" spc="-20">
                <a:solidFill>
                  <a:srgbClr val="000000"/>
                </a:solidFill>
                <a:latin typeface="Arial" panose="02020603050405020304" pitchFamily="2"/>
              </a:rPr>
              <a:t>. .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34440" algn="l"/>
                <a:tab pos="1554480" algn="l"/>
                <a:tab pos="1737360" algn="l"/>
                <a:tab pos="1828800" algn="l"/>
              </a:tabLs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e- • .•.' . ." •—• 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-4 </a:t>
            </a:r>
            <a:br/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3551535" y="6376670"/>
            <a:ext cx="1407795" cy="2711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560705" algn="l"/>
                <a:tab pos="880745" algn="l"/>
                <a:tab pos="1063625" algn="l"/>
                <a:tab pos="1155065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— I . I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379210" y="7184390"/>
            <a:ext cx="42672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40">
                <a:solidFill>
                  <a:srgbClr val="000000"/>
                </a:solidFill>
                <a:latin typeface="Arial" panose="02020603050405020304" pitchFamily="2"/>
              </a:rPr>
              <a:t>UNIT .03 MODEL 1A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379210" y="7360920"/>
            <a:ext cx="59436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40">
                <a:solidFill>
                  <a:srgbClr val="000000"/>
                </a:solidFill>
                <a:latin typeface="Arial" panose="02020603050405020304" pitchFamily="2"/>
              </a:rPr>
              <a:t>657 </a:t>
            </a:r>
            <a:r>
              <a:rPr lang="en-US" sz="750" spc="-40">
                <a:solidFill>
                  <a:srgbClr val="000000"/>
                </a:solidFill>
                <a:latin typeface="Arial" panose="02020603050405020304" pitchFamily="2"/>
              </a:rPr>
              <a:t>so. rr. </a:t>
            </a:r>
            <a:r>
              <a:rPr lang="en-US" sz="400" b="1" spc="-40">
                <a:solidFill>
                  <a:srgbClr val="000000"/>
                </a:solidFill>
                <a:latin typeface="Arial" panose="02020603050405020304" pitchFamily="2"/>
              </a:rPr>
              <a:t>(APPROXJ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209290" y="7824470"/>
            <a:ext cx="5842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i="1" spc="-45">
                <a:solidFill>
                  <a:srgbClr val="000000"/>
                </a:solidFill>
                <a:latin typeface="Lucida Console" panose="02020603050405020304"/>
              </a:rPr>
              <a:t>rl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864610" y="8174990"/>
            <a:ext cx="8255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50" spc="-170">
                <a:solidFill>
                  <a:srgbClr val="000000"/>
                </a:solidFill>
                <a:latin typeface="Arial" panose="02020603050405020304" pitchFamily="2"/>
              </a:rPr>
              <a:t>.c1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876800" y="8464550"/>
            <a:ext cx="374650" cy="93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57200" algn="r"/>
              </a:tabLst>
            </a:pPr>
            <a:r>
              <a:rPr lang="en-US" sz="950" spc="0">
                <a:solidFill>
                  <a:srgbClr val="000000"/>
                </a:solidFill>
                <a:latin typeface="Bookman Old Style" panose="02020603050405020304" pitchFamily="2"/>
              </a:rPr>
              <a:t>) • \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035425" y="8957945"/>
            <a:ext cx="9779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270">
                <a:solidFill>
                  <a:srgbClr val="000000"/>
                </a:solidFill>
                <a:latin typeface="Arial" panose="02020603050405020304" pitchFamily="2"/>
              </a:rPr>
              <a:t>• '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910455" y="8817610"/>
            <a:ext cx="454025" cy="329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en-US" sz="600" spc="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r •-' </a:t>
            </a:r>
          </a:p>
          <a:p>
            <a:pPr marL="1371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  <a:tab pos="457200" algn="r"/>
              </a:tabLs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_ • . </a:t>
            </a:r>
            <a:br/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. •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953000" y="9714230"/>
            <a:ext cx="12065" cy="361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3575665" y="3974465"/>
            <a:ext cx="1206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30"/>
              </a:spcAft>
            </a:pP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3298170" y="4410710"/>
            <a:ext cx="2533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-. •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392910" y="4700270"/>
            <a:ext cx="895985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365760" algn="l"/>
                <a:tab pos="914400" algn="r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'\ • - .1 • </a:t>
            </a:r>
          </a:p>
          <a:p>
            <a:pPr marL="22860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600" spc="560">
                <a:solidFill>
                  <a:srgbClr val="000000"/>
                </a:solidFill>
                <a:latin typeface="Arial" panose="02020603050405020304" pitchFamily="2"/>
              </a:rPr>
              <a:t>; •  </a:t>
            </a:r>
          </a:p>
          <a:p>
            <a:pPr marL="45720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endParaRPr lang="en-US" sz="600" spc="56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1865" y="9076690"/>
            <a:ext cx="100965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A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306185" y="9095105"/>
            <a:ext cx="2249805" cy="4235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150" b="1" spc="30">
                <a:solidFill>
                  <a:srgbClr val="000000"/>
                </a:solidFill>
                <a:latin typeface="Times New Roman" panose="02020603050405020304" pitchFamily="1"/>
              </a:rPr>
              <a:t>13th_ - lath </a:t>
            </a:r>
            <a:r>
              <a:rPr lang="en-US" sz="1350" b="1" spc="30">
                <a:solidFill>
                  <a:srgbClr val="000000"/>
                </a:solidFill>
                <a:latin typeface="Arial" panose="02020603050405020304" pitchFamily="2"/>
              </a:rPr>
              <a:t>LEVELS </a:t>
            </a:r>
          </a:p>
          <a:p>
            <a:pPr marL="9601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691640" algn="l"/>
              </a:tabLst>
            </a:pPr>
            <a:r>
              <a:rPr lang="en-US" sz="800" b="1" spc="-20" baseline="-25000">
                <a:solidFill>
                  <a:srgbClr val="000000"/>
                </a:solidFill>
                <a:latin typeface="Verdana" panose="02020603050405020304" pitchFamily="2"/>
              </a:rPr>
              <a:t>t</a:t>
            </a:r>
            <a:r>
              <a:rPr lang="en-US" sz="1350" b="1" spc="-20">
                <a:solidFill>
                  <a:srgbClr val="000000"/>
                </a:solidFill>
                <a:latin typeface="Arial" panose="02020603050405020304" pitchFamily="2"/>
              </a:rPr>
              <a:t>__ 1, ,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738360" y="774065"/>
            <a:ext cx="80454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00" spc="-15">
                <a:solidFill>
                  <a:srgbClr val="000000"/>
                </a:solidFill>
                <a:latin typeface="Verdana" panose="02020603050405020304" pitchFamily="2"/>
              </a:rPr>
              <a:t>PLEASE NOTE: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738360" y="996950"/>
            <a:ext cx="2740025" cy="368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just">
              <a:lnSpc>
                <a:spcPts val="900"/>
              </a:lnSpc>
              <a:spcAft>
                <a:spcPts val="0"/>
              </a:spcAft>
            </a:pPr>
            <a:r>
              <a:rPr lang="en-US" sz="800" spc="-15">
                <a:solidFill>
                  <a:srgbClr val="000000"/>
                </a:solidFill>
                <a:latin typeface="Verdana" panose="02020603050405020304" pitchFamily="2"/>
              </a:rPr>
              <a:t>Suite dimensions and layout have been approximated and may change slightly due to construction variances or required design changes made during construction.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296400" y="2273935"/>
            <a:ext cx="60325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spc="-10">
                <a:solidFill>
                  <a:srgbClr val="000000"/>
                </a:solidFill>
                <a:latin typeface="Verdana" panose="02020603050405020304" pitchFamily="2"/>
              </a:rPr>
              <a:t>UNIT 12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 ii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Verdana" panose="02020603050405020304" pitchFamily="2"/>
              </a:rPr>
              <a:t>730 </a:t>
            </a:r>
            <a:r>
              <a:rPr lang="en-US" sz="300" b="1" spc="-10">
                <a:solidFill>
                  <a:srgbClr val="000000"/>
                </a:solidFill>
                <a:latin typeface="Verdana" panose="02020603050405020304" pitchFamily="2"/>
              </a:rPr>
              <a:t>SO. IT. (APPXOX I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049895" y="2517775"/>
            <a:ext cx="59753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b="1" spc="25">
                <a:solidFill>
                  <a:srgbClr val="000000"/>
                </a:solidFill>
                <a:latin typeface="Arial" panose="02020603050405020304" pitchFamily="2"/>
              </a:rPr>
              <a:t>UNIT 10 MODEL 1G 720 </a:t>
            </a:r>
            <a:r>
              <a:rPr lang="en-US" sz="450" b="1" spc="25">
                <a:solidFill>
                  <a:srgbClr val="000000"/>
                </a:solidFill>
                <a:latin typeface="Arial" panose="02020603050405020304" pitchFamily="2"/>
              </a:rPr>
              <a:t>so. ITJAPPROXJ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195050" y="1901825"/>
            <a:ext cx="579120" cy="231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UNIT 16 MODEL 1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-105">
                <a:solidFill>
                  <a:srgbClr val="000000"/>
                </a:solidFill>
                <a:latin typeface="Verdana" panose="02020603050405020304" pitchFamily="2"/>
              </a:rPr>
              <a:t>715 sett (oiroox4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1360150" y="2133600"/>
            <a:ext cx="8890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085705" y="2160905"/>
            <a:ext cx="84137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</a:t>
            </a:r>
            <a:r>
              <a:rPr lang="en-US" sz="600" b="1" spc="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14 </a:t>
            </a:r>
            <a:r>
              <a:rPr lang="en-US" sz="600" i="1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085705" y="2231390"/>
            <a:ext cx="594360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b="1" spc="-10">
                <a:solidFill>
                  <a:srgbClr val="000000"/>
                </a:solidFill>
                <a:latin typeface="Arial" panose="02020603050405020304" pitchFamily="2"/>
              </a:rPr>
              <a:t>MODEL 1K 720 so. rs.sorsooss4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762490" y="4785360"/>
            <a:ext cx="106680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,••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220200" y="4888865"/>
            <a:ext cx="648970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v.O..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1.4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e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‘r.4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1414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4.-</a:t>
            </a:r>
            <a:r>
              <a:rPr lang="en-US" sz="800" spc="-40" baseline="-25000">
                <a:solidFill>
                  <a:srgbClr val="000000"/>
                </a:solidFill>
                <a:latin typeface="Verdana" panose="02020603050405020304" pitchFamily="2"/>
              </a:rPr>
              <a:t>siD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eCRA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417810" y="5208905"/>
            <a:ext cx="41148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tabLst>
                <a:tab pos="42418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UNIT 13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8967470" y="5273040"/>
            <a:ext cx="2157730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0" algn="l">
              <a:lnSpc>
                <a:spcPts val="400"/>
              </a:lnSpc>
              <a:spcAft>
                <a:spcPts val="0"/>
              </a:spcAft>
              <a:tabLst>
                <a:tab pos="1874520" algn="r"/>
                <a:tab pos="219456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UNIT 11 MODEL 1J • </a:t>
            </a:r>
          </a:p>
          <a:p>
            <a:pPr marL="4572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endParaRPr lang="en-US" sz="600" spc="0">
              <a:solidFill>
                <a:srgbClr val="000000"/>
              </a:solidFill>
              <a:latin typeface="Verdana" panose="02020603050405020304" pitchFamily="2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308465" y="5367655"/>
            <a:ext cx="169481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300"/>
              </a:lnSpc>
              <a:spcAft>
                <a:spcPts val="0"/>
              </a:spcAft>
              <a:tabLst>
                <a:tab pos="481965" algn="r"/>
                <a:tab pos="573405" algn="l"/>
              </a:tabLst>
            </a:pPr>
            <a:r>
              <a:rPr lang="en-US" sz="100" b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800" b="1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MODEL. 08 750 </a:t>
            </a: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so. Fr. (Amsox.)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481965" algn="r"/>
                <a:tab pos="573405" algn="l"/>
                <a:tab pos="1030605" algn="l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I UNIT </a:t>
            </a: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oa 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 1H 750 so </a:t>
            </a: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rr </a:t>
            </a:r>
            <a:r>
              <a:rPr lang="en-US" sz="600" i="1" spc="0">
                <a:solidFill>
                  <a:srgbClr val="000000"/>
                </a:solidFill>
                <a:latin typeface="Arial" panose="02020603050405020304" pitchFamily="2"/>
              </a:rPr>
              <a:t>(Amex.)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9006840" y="5532120"/>
            <a:ext cx="97218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50" spc="35">
                <a:solidFill>
                  <a:srgbClr val="000000"/>
                </a:solidFill>
                <a:latin typeface="Arial" panose="02020603050405020304" pitchFamily="2"/>
              </a:rPr>
              <a:t>LIVING ! </a:t>
            </a:r>
            <a:r>
              <a:rPr lang="en-US" sz="600" spc="35">
                <a:solidFill>
                  <a:srgbClr val="000000"/>
                </a:solidFill>
                <a:latin typeface="Verdana" panose="02020603050405020304" pitchFamily="2"/>
              </a:rPr>
              <a:t>500 </a:t>
            </a:r>
            <a:r>
              <a:rPr lang="en-US" sz="350" spc="35">
                <a:solidFill>
                  <a:srgbClr val="000000"/>
                </a:solidFill>
                <a:latin typeface="Arial" panose="02020603050405020304" pitchFamily="2"/>
              </a:rPr>
              <a:t>so. IT (APIROX 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696585" y="3413760"/>
            <a:ext cx="1127760" cy="2959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ctr">
              <a:lnSpc>
                <a:spcPts val="3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  <a:p>
            <a:pPr marL="45720" marR="68580" indent="0" algn="r">
              <a:lnSpc>
                <a:spcPts val="3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  <a:p>
            <a:pPr marL="45720" marR="0" indent="0" algn="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spc="-65">
                <a:solidFill>
                  <a:srgbClr val="000000"/>
                </a:solidFill>
                <a:latin typeface="Verdana" panose="02020603050405020304" pitchFamily="2"/>
              </a:rPr>
              <a:t>rl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696585" y="3709670"/>
            <a:ext cx="82613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685800" algn="l"/>
                <a:tab pos="822960" algn="l"/>
              </a:tabLst>
            </a:pPr>
            <a:r>
              <a:rPr lang="en-US" sz="600" spc="-90">
                <a:solidFill>
                  <a:srgbClr val="000000"/>
                </a:solidFill>
                <a:latin typeface="Verdana" panose="02020603050405020304" pitchFamily="2"/>
              </a:rPr>
              <a:t>-\ • ;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306185" y="4672330"/>
            <a:ext cx="42989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65">
                <a:solidFill>
                  <a:srgbClr val="000000"/>
                </a:solidFill>
                <a:latin typeface="Verdana" panose="02020603050405020304" pitchFamily="2"/>
              </a:rPr>
              <a:t>UNIT 09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306185" y="4742815"/>
            <a:ext cx="624840" cy="1524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65">
                <a:solidFill>
                  <a:srgbClr val="000000"/>
                </a:solidFill>
                <a:latin typeface="Verdana" panose="02020603050405020304" pitchFamily="2"/>
              </a:rPr>
              <a:t>MODEL 1R . • 707 </a:t>
            </a:r>
            <a:r>
              <a:rPr lang="en-US" sz="600" b="1" spc="-65">
                <a:solidFill>
                  <a:srgbClr val="000000"/>
                </a:solidFill>
                <a:latin typeface="Arial" panose="02020603050405020304" pitchFamily="2"/>
              </a:rPr>
              <a:t>se. sv.sossecos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6321425" y="5129530"/>
            <a:ext cx="59753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b="1" spc="15">
                <a:solidFill>
                  <a:srgbClr val="000000"/>
                </a:solidFill>
                <a:latin typeface="Arial" panose="02020603050405020304" pitchFamily="2"/>
              </a:rPr>
              <a:t>UNIT 07 MODEL 1E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30">
                <a:solidFill>
                  <a:srgbClr val="000000"/>
                </a:solidFill>
                <a:latin typeface="Arial" panose="02020603050405020304" pitchFamily="2"/>
              </a:rPr>
              <a:t>720 </a:t>
            </a:r>
            <a:r>
              <a:rPr lang="en-US" sz="450" b="1" spc="30">
                <a:solidFill>
                  <a:srgbClr val="000000"/>
                </a:solidFill>
                <a:latin typeface="Arial" panose="02020603050405020304" pitchFamily="2"/>
              </a:rPr>
              <a:t>SO "(APP..)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1231880" y="4867910"/>
            <a:ext cx="49085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70">
                <a:solidFill>
                  <a:srgbClr val="000000"/>
                </a:solidFill>
                <a:latin typeface="Verdana" panose="02020603050405020304" pitchFamily="2"/>
              </a:rPr>
              <a:t>UNIT ITS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1231880" y="4980305"/>
            <a:ext cx="661670" cy="429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70">
                <a:solidFill>
                  <a:srgbClr val="000000"/>
                </a:solidFill>
                <a:latin typeface="Verdana" panose="02020603050405020304" pitchFamily="2"/>
              </a:rPr>
              <a:t>MODEL..3A ...075 so. ec (oriel") </a:t>
            </a:r>
          </a:p>
          <a:p>
            <a:pPr marL="45720" marR="0" indent="0" algn="l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tabLst>
                <a:tab pos="137160" algn="l"/>
              </a:tabLst>
            </a:pPr>
            <a:r>
              <a:rPr lang="en-US" sz="600" b="1" spc="-10">
                <a:solidFill>
                  <a:srgbClr val="000000"/>
                </a:solidFill>
                <a:latin typeface="Verdana" panose="02020603050405020304" pitchFamily="2"/>
              </a:rPr>
              <a:t>- . </a:t>
            </a:r>
          </a:p>
          <a:p>
            <a:pPr marL="182880" marR="0" indent="0" algn="l">
              <a:lnSpc>
                <a:spcPts val="900"/>
              </a:lnSpc>
              <a:spcBef>
                <a:spcPts val="105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600" b="1" spc="-35">
                <a:solidFill>
                  <a:srgbClr val="000000"/>
                </a:solidFill>
                <a:latin typeface="Verdana" panose="02020603050405020304" pitchFamily="2"/>
              </a:rPr>
              <a:t>, • •• ) </a:t>
            </a:r>
            <a:r>
              <a:rPr lang="en-US" sz="450" spc="-35">
                <a:solidFill>
                  <a:srgbClr val="000000"/>
                </a:solidFill>
                <a:latin typeface="Arial" panose="02020603050405020304" pitchFamily="2"/>
              </a:rPr>
              <a:t>A 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209030" y="6790690"/>
            <a:ext cx="70104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114">
                <a:solidFill>
                  <a:srgbClr val="000000"/>
                </a:solidFill>
                <a:latin typeface="Verdana" panose="02020603050405020304" pitchFamily="2"/>
              </a:rPr>
              <a:t>MODEL' 1C `</a:t>
            </a:r>
            <a:r>
              <a:rPr lang="en-US" sz="600" b="1" spc="-114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600" b="1" spc="-114">
                <a:solidFill>
                  <a:srgbClr val="000000"/>
                </a:solidFill>
                <a:latin typeface="Verdana" panose="02020603050405020304" pitchFamily="2"/>
              </a:rPr>
              <a:t>:4•95 co. er.ouoltoit.)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873750" y="6998335"/>
            <a:ext cx="1033145" cy="472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500" i="1" spc="-5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  <a:p>
            <a:pPr marL="0" marR="0" indent="0" algn="l">
              <a:lnSpc>
                <a:spcPts val="13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600" b="1" spc="254">
                <a:solidFill>
                  <a:srgbClr val="000000"/>
                </a:solidFill>
                <a:latin typeface="Verdana" panose="02020603050405020304" pitchFamily="2"/>
              </a:rPr>
              <a:t>\ • </a:t>
            </a:r>
            <a:r>
              <a:rPr lang="en-US" sz="800" spc="254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200" b="1" spc="254">
                <a:solidFill>
                  <a:srgbClr val="000000"/>
                </a:solidFill>
                <a:latin typeface="Arial" panose="02020603050405020304" pitchFamily="2"/>
              </a:rPr>
              <a:t>MO</a:t>
            </a:r>
            <a:r>
              <a:rPr lang="en-US" sz="600" b="1" spc="254">
                <a:solidFill>
                  <a:srgbClr val="000000"/>
                </a:solidFill>
                <a:latin typeface="Verdana" panose="02020603050405020304" pitchFamily="2"/>
              </a:rPr>
              <a:t>IL</a:t>
            </a:r>
            <a:r>
              <a:rPr lang="en-US" sz="800" spc="254">
                <a:solidFill>
                  <a:srgbClr val="000000"/>
                </a:solidFill>
                <a:latin typeface="Verdana" panose="02020603050405020304" pitchFamily="2"/>
              </a:rPr>
              <a:t>, </a:t>
            </a:r>
          </a:p>
          <a:p>
            <a:pPr marL="1371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411480" algn="l"/>
              </a:tabLst>
            </a:pP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\ 657 ga. "'CAM!" </a:t>
            </a:r>
          </a:p>
          <a:p>
            <a:pPr marL="411480" marR="0" indent="0" algn="l">
              <a:lnSpc>
                <a:spcPts val="400"/>
              </a:lnSpc>
              <a:spcBef>
                <a:spcPts val="0"/>
              </a:spcBef>
              <a:spcAft>
                <a:spcPts val="20"/>
              </a:spcAft>
              <a:tabLst>
                <a:tab pos="548640" algn="l"/>
                <a:tab pos="1051560" algn="r"/>
              </a:tabLst>
            </a:pPr>
            <a:r>
              <a:rPr lang="en-US" sz="350" b="1" spc="0">
                <a:solidFill>
                  <a:srgbClr val="000000"/>
                </a:solidFill>
                <a:latin typeface="Verdana" panose="02020603050405020304" pitchFamily="2"/>
              </a:rPr>
              <a:t>. -s• , "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472930" y="6172200"/>
            <a:ext cx="469900" cy="1917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I UNIT </a:t>
            </a:r>
            <a:r>
              <a:rPr lang="en-US" sz="600" b="1" spc="-15" baseline="-25000">
                <a:solidFill>
                  <a:srgbClr val="000000"/>
                </a:solidFill>
                <a:latin typeface="Arial" panose="02020603050405020304" pitchFamily="2"/>
              </a:rPr>
              <a:t>;</a:t>
            </a: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06 MODEL JD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472930" y="6363970"/>
            <a:ext cx="59182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685 </a:t>
            </a:r>
            <a:r>
              <a:rPr lang="en-US" sz="450" b="1" spc="-15">
                <a:solidFill>
                  <a:srgbClr val="000000"/>
                </a:solidFill>
                <a:latin typeface="Arial" panose="02020603050405020304" pitchFamily="2"/>
              </a:rPr>
              <a:t>so. FTJAPPROX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293225" y="6635750"/>
            <a:ext cx="18288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350" b="1" spc="-6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293225" y="6711950"/>
            <a:ext cx="64008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r">
              <a:lnSpc>
                <a:spcPts val="600"/>
              </a:lnSpc>
              <a:spcAft>
                <a:spcPts val="0"/>
              </a:spcAft>
            </a:pPr>
            <a:r>
              <a:rPr lang="en-US" sz="600" b="1" spc="90">
                <a:solidFill>
                  <a:srgbClr val="000000"/>
                </a:solidFill>
                <a:latin typeface="Arial" panose="02020603050405020304" pitchFamily="2"/>
              </a:rPr>
              <a:t>UNIT </a:t>
            </a:r>
            <a:r>
              <a:rPr lang="en-US" sz="800" spc="90">
                <a:solidFill>
                  <a:srgbClr val="000000"/>
                </a:solidFill>
                <a:latin typeface="Verdana" panose="02020603050405020304" pitchFamily="2"/>
              </a:rPr>
              <a:t>04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460865" y="6839585"/>
            <a:ext cx="643255" cy="146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20">
                <a:solidFill>
                  <a:srgbClr val="000000"/>
                </a:solidFill>
                <a:latin typeface="Verdana" panose="02020603050405020304" pitchFamily="2"/>
              </a:rPr>
              <a:t>I MODEL </a:t>
            </a:r>
            <a:r>
              <a:rPr lang="en-US" sz="600" b="1" spc="-20">
                <a:solidFill>
                  <a:srgbClr val="000000"/>
                </a:solidFill>
                <a:latin typeface="Arial" panose="02020603050405020304" pitchFamily="2"/>
              </a:rPr>
              <a:t>1B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-50">
                <a:solidFill>
                  <a:srgbClr val="000000"/>
                </a:solidFill>
                <a:latin typeface="Verdana" panose="02020603050405020304" pitchFamily="2"/>
              </a:rPr>
              <a:t>700 60. </a:t>
            </a:r>
            <a:r>
              <a:rPr lang="en-US" sz="450" b="1" spc="-50">
                <a:solidFill>
                  <a:srgbClr val="000000"/>
                </a:solidFill>
                <a:latin typeface="Arial" panose="02020603050405020304" pitchFamily="2"/>
              </a:rPr>
              <a:t>Is (APPROX)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10622280" y="6248400"/>
            <a:ext cx="1319530" cy="2895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900" i="1" spc="-80">
                <a:solidFill>
                  <a:srgbClr val="000000"/>
                </a:solidFill>
                <a:latin typeface="Times New Roman" panose="02020603050405020304" pitchFamily="1"/>
              </a:rPr>
              <a:t>(pool and </a:t>
            </a:r>
            <a:r>
              <a:rPr lang="en-US" sz="1350" b="1" i="1" spc="-80">
                <a:solidFill>
                  <a:srgbClr val="000000"/>
                </a:solidFill>
                <a:latin typeface="Verdana" panose="02020603050405020304" pitchFamily="2"/>
              </a:rPr>
              <a:t>deck_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0728960" y="6537960"/>
            <a:ext cx="1212850" cy="438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900" i="1" spc="-80">
                <a:solidFill>
                  <a:srgbClr val="000000"/>
                </a:solidFill>
                <a:latin typeface="Times New Roman" panose="02020603050405020304" pitchFamily="1"/>
              </a:rPr>
              <a:t>below on plaza levek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8866505" y="7574280"/>
            <a:ext cx="375285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350" spc="45">
                <a:solidFill>
                  <a:srgbClr val="000000"/>
                </a:solidFill>
                <a:latin typeface="Arial" panose="02020603050405020304" pitchFamily="2"/>
              </a:rPr>
              <a:t>12'•:$ BEDROOM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973185" y="7970520"/>
            <a:ext cx="289560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800"/>
              </a:lnSpc>
              <a:spcAft>
                <a:spcPts val="0"/>
              </a:spcAft>
            </a:pPr>
            <a:r>
              <a:rPr lang="en-US" sz="800" spc="-16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700" spc="-160">
                <a:solidFill>
                  <a:srgbClr val="000000"/>
                </a:solidFill>
                <a:latin typeface="Verdana" panose="02020603050405020304" pitchFamily="2"/>
              </a:rPr>
              <a:t>IVING . </a:t>
            </a:r>
          </a:p>
          <a:p>
            <a:pPr marL="45720" marR="0" indent="13716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' MASTER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8876030" y="8296910"/>
            <a:ext cx="359410" cy="2406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800" spc="-155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700" spc="-155">
                <a:solidFill>
                  <a:srgbClr val="000000"/>
                </a:solidFill>
                <a:latin typeface="Verdana" panose="02020603050405020304" pitchFamily="2"/>
              </a:rPr>
              <a:t>UOIOOM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494520" y="7802880"/>
            <a:ext cx="61849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UNIT </a:t>
            </a:r>
            <a:r>
              <a:rPr lang="en-US" sz="600" b="1" spc="-15">
                <a:solidFill>
                  <a:srgbClr val="000000"/>
                </a:solidFill>
                <a:latin typeface="Verdana" panose="02020603050405020304" pitchFamily="2"/>
              </a:rPr>
              <a:t>02 </a:t>
            </a: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MODEL </a:t>
            </a:r>
            <a:r>
              <a:rPr lang="en-US" sz="600" b="1" spc="-15">
                <a:solidFill>
                  <a:srgbClr val="000000"/>
                </a:solidFill>
                <a:latin typeface="Verdana" panose="02020603050405020304" pitchFamily="2"/>
              </a:rPr>
              <a:t>2A </a:t>
            </a: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1085 so. morrow.)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2085320" y="8037830"/>
            <a:ext cx="225425" cy="819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/-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6428105" y="8479790"/>
            <a:ext cx="975360" cy="2159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b="1" spc="-5">
                <a:solidFill>
                  <a:srgbClr val="000000"/>
                </a:solidFill>
                <a:latin typeface="Arial" panose="02020603050405020304" pitchFamily="2"/>
              </a:rPr>
              <a:t>UNIT 01 </a:t>
            </a:r>
          </a:p>
          <a:p>
            <a:pPr marL="0" marR="0" indent="0" algn="l">
              <a:lnSpc>
                <a:spcPts val="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MODEL 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OA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85">
                <a:solidFill>
                  <a:srgbClr val="000000"/>
                </a:solidFill>
                <a:latin typeface="Verdana" panose="02020603050405020304" pitchFamily="2"/>
              </a:rPr>
              <a:t>495 so. </a:t>
            </a:r>
            <a:r>
              <a:rPr lang="en-US" sz="450" spc="85">
                <a:solidFill>
                  <a:srgbClr val="000000"/>
                </a:solidFill>
                <a:latin typeface="Arial" panose="02020603050405020304" pitchFamily="2"/>
              </a:rPr>
              <a:t>yr. </a:t>
            </a:r>
            <a:r>
              <a:rPr lang="en-US" sz="450" b="1" spc="85">
                <a:solidFill>
                  <a:srgbClr val="000000"/>
                </a:solidFill>
                <a:latin typeface="Arial" panose="02020603050405020304" pitchFamily="2"/>
              </a:rPr>
              <a:t>(APPROX)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857615" y="7068185"/>
            <a:ext cx="29845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600" b="1" spc="-135">
                <a:solidFill>
                  <a:srgbClr val="000000"/>
                </a:solidFill>
                <a:latin typeface="Verdana" panose="02020603050405020304" pitchFamily="2"/>
              </a:rPr>
              <a:t>T0</a:t>
            </a:r>
            <a:r>
              <a:rPr lang="en-US" sz="600" b="1" spc="-135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600" b="1" spc="-135">
                <a:solidFill>
                  <a:srgbClr val="000000"/>
                </a:solidFill>
                <a:latin typeface="Verdana" panose="02020603050405020304" pitchFamily="2"/>
              </a:rPr>
              <a:t>644.10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3371215" y="1036320"/>
            <a:ext cx="706755" cy="463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Ted </a:t>
            </a:r>
          </a:p>
          <a:p>
            <a:pPr marL="0" marR="0" indent="0" algn="l">
              <a:lnSpc>
                <a:spcPts val="11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1350" b="1" spc="-135">
                <a:solidFill>
                  <a:srgbClr val="000000"/>
                </a:solidFill>
                <a:latin typeface="Verdana" panose="02020603050405020304" pitchFamily="2"/>
              </a:rPr>
              <a:t>Glasrud presents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203575" y="7226935"/>
            <a:ext cx="20129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, • .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4008120" y="7247890"/>
            <a:ext cx="73152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37160" algn="l"/>
                <a:tab pos="731520" algn="r"/>
              </a:tabLs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' • • I -  •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730625" y="1502410"/>
            <a:ext cx="1420495" cy="231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150" b="1" spc="-9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5294630" y="2926080"/>
            <a:ext cx="121920" cy="106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700" spc="-20">
                <a:solidFill>
                  <a:srgbClr val="000000"/>
                </a:solidFill>
                <a:latin typeface="Verdana" panose="02020603050405020304" pitchFamily="2"/>
              </a:rPr>
              <a:t>' •.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373880" y="6879590"/>
            <a:ext cx="1206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3328670" y="7052945"/>
            <a:ext cx="24955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• \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564370" y="807720"/>
            <a:ext cx="972820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800" spc="55">
                <a:solidFill>
                  <a:srgbClr val="000000"/>
                </a:solidFill>
                <a:latin typeface="Tahoma" panose="02020603050405020304" pitchFamily="2"/>
              </a:rPr>
              <a:t>PLEASE NOTE: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9683750" y="1029970"/>
            <a:ext cx="2758440" cy="384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just">
              <a:lnSpc>
                <a:spcPts val="9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Suite dimensions and/layout have been approximated and,may change slightly due to construction variances .or ''required design changes made </a:t>
            </a:r>
            <a:r>
              <a:rPr lang="en-US" sz="800" b="1" spc="0">
                <a:solidFill>
                  <a:srgbClr val="000000"/>
                </a:solidFill>
                <a:latin typeface="Tahoma" panose="02020603050405020304" pitchFamily="2"/>
              </a:rPr>
              <a:t>during 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construction.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059295" y="1576070"/>
            <a:ext cx="35623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20"/>
              </a:spcAft>
              <a:tabLst>
                <a:tab pos="182880" algn="l"/>
                <a:tab pos="411480" algn="r"/>
              </a:tabLs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" • \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98520" y="1012190"/>
            <a:ext cx="707390" cy="466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Tahoma" panose="02020603050405020304" pitchFamily="2"/>
              </a:rPr>
              <a:t>Ted - Glasrud presents,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52215" y="1478280"/>
            <a:ext cx="1106170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b="1" spc="-220">
                <a:solidFill>
                  <a:srgbClr val="000000"/>
                </a:solidFill>
                <a:latin typeface="Bookman Old Style" panose="02020603050405020304" pitchFamily="2"/>
              </a:rPr>
              <a:t>City Wa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632065" y="2081530"/>
            <a:ext cx="161925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1200" spc="-50" baseline="-25000">
                <a:solidFill>
                  <a:srgbClr val="000000"/>
                </a:solidFill>
                <a:latin typeface="Arial" panose="02020603050405020304" pitchFamily="2"/>
              </a:rPr>
              <a:t>N</a:t>
            </a:r>
            <a:r>
              <a:rPr lang="en-US" sz="800" spc="-50">
                <a:solidFill>
                  <a:srgbClr val="000000"/>
                </a:solidFill>
                <a:latin typeface="Tahoma" panose="02020603050405020304" pitchFamily="2"/>
              </a:rPr>
              <a:t>il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286490" y="1852930"/>
            <a:ext cx="515620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800" spc="100">
                <a:solidFill>
                  <a:srgbClr val="000000"/>
                </a:solidFill>
                <a:latin typeface="Tahoma" panose="02020603050405020304" pitchFamily="2"/>
              </a:rPr>
              <a:t>MO</a:t>
            </a:r>
            <a:r>
              <a:rPr lang="en-US" sz="650" b="1" spc="100">
                <a:solidFill>
                  <a:srgbClr val="000000"/>
                </a:solidFill>
                <a:latin typeface="Tahoma" panose="02020603050405020304" pitchFamily="2"/>
              </a:rPr>
              <a:t>D</a:t>
            </a:r>
            <a:r>
              <a:rPr lang="en-US" sz="800" spc="100">
                <a:solidFill>
                  <a:srgbClr val="000000"/>
                </a:solidFill>
                <a:latin typeface="Tahoma" panose="02020603050405020304" pitchFamily="2"/>
              </a:rPr>
              <a:t>EL </a:t>
            </a:r>
            <a:r>
              <a:rPr lang="en-US" sz="650" b="1" spc="100">
                <a:solidFill>
                  <a:srgbClr val="000000"/>
                </a:solidFill>
                <a:latin typeface="Tahoma" panose="02020603050405020304" pitchFamily="2"/>
              </a:rPr>
              <a:t>IL UN 1 • </a:t>
            </a:r>
          </a:p>
          <a:p>
            <a:pPr marL="0" marR="4572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0" baseline="30000">
                <a:solidFill>
                  <a:srgbClr val="000000"/>
                </a:solidFill>
                <a:latin typeface="Tahoma" panose="02020603050405020304" pitchFamily="2"/>
              </a:rPr>
              <a:t>0</a:t>
            </a:r>
            <a:r>
              <a:rPr lang="en-US" sz="100" b="1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286490" y="2011680"/>
            <a:ext cx="579120" cy="91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25"/>
              </a:spcAft>
            </a:pP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715 .5 rt. truploo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75520" y="2042160"/>
            <a:ext cx="719455" cy="140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2860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  <a:tabLst>
                <a:tab pos="125095" algn="l"/>
                <a:tab pos="582295" algn="l"/>
              </a:tabLst>
            </a:pPr>
            <a:r>
              <a:rPr lang="en-US" sz="650" b="1" spc="-20">
                <a:solidFill>
                  <a:srgbClr val="000000"/>
                </a:solidFill>
                <a:latin typeface="Tahoma" panose="02020603050405020304" pitchFamily="2"/>
              </a:rPr>
              <a:t>( DNIT 14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4815" y="2182495"/>
            <a:ext cx="1496695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..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-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G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m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F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o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li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o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T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EL .11_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12 5.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7,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 • A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°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724::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: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: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!m</a:t>
            </a:r>
            <a:r>
              <a:rPr lang="en-US" sz="650" spc="-114" baseline="30000">
                <a:solidFill>
                  <a:srgbClr val="000000"/>
                </a:solidFill>
                <a:latin typeface="Tahoma" panose="02020603050405020304" pitchFamily="2"/>
              </a:rPr>
              <a:t>L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lIC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,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Ami030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-.</a:t>
            </a:r>
            <a:r>
              <a:rPr lang="en-US" sz="100" b="1" spc="-114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'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381490" y="2371090"/>
            <a:ext cx="91186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47725" algn="l"/>
              </a:tabLst>
            </a:pPr>
            <a:r>
              <a:rPr lang="en-US" sz="650" b="1" spc="-55">
                <a:solidFill>
                  <a:srgbClr val="000000"/>
                </a:solidFill>
                <a:latin typeface="Tahoma" panose="02020603050405020304" pitchFamily="2"/>
              </a:rPr>
              <a:t>730 scir.nomitia 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374880" y="2526665"/>
            <a:ext cx="12065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4532610" y="2432050"/>
            <a:ext cx="5842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3587730" y="2502535"/>
            <a:ext cx="1003300" cy="1708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l"/>
                <a:tab pos="457200" algn="r"/>
              </a:tabLs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, • </a:t>
            </a:r>
            <a:r>
              <a:rPr lang="en-US" sz="800" spc="0" baseline="-25000">
                <a:solidFill>
                  <a:srgbClr val="000000"/>
                </a:solidFill>
                <a:latin typeface="Tahoma" panose="02020603050405020304" pitchFamily="2"/>
              </a:rPr>
              <a:t>/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7- '- </a:t>
            </a:r>
          </a:p>
          <a:p>
            <a:pPr marL="9144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457200" algn="r"/>
                <a:tab pos="502920" algn="l"/>
                <a:tab pos="1005840" algn="r"/>
              </a:tabLst>
            </a:pPr>
            <a:r>
              <a:rPr lang="en-US" sz="100" spc="0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, - •/' - A 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2987655" y="2764790"/>
            <a:ext cx="655320" cy="2616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82880" algn="l"/>
                <a:tab pos="548640" algn="r"/>
                <a:tab pos="548640" algn="l"/>
              </a:tabLs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_ • - ,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3084810" y="3026410"/>
            <a:ext cx="802005" cy="2990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0096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817245" algn="r"/>
              </a:tabLs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1, • </a:t>
            </a:r>
          </a:p>
          <a:p>
            <a:pPr marL="2743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451485" algn="r"/>
                <a:tab pos="817245" algn="r"/>
              </a:tabLst>
            </a:pPr>
            <a:r>
              <a:rPr lang="en-US" sz="100" spc="0" baseline="30000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  <a:r>
              <a:rPr lang="en-US" sz="650" spc="0" baseline="30000">
                <a:solidFill>
                  <a:srgbClr val="000000"/>
                </a:solidFill>
                <a:latin typeface="Arial Narrow" panose="02020603050405020304" pitchFamily="2"/>
              </a:rPr>
              <a:t>1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' • /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3831570" y="2865120"/>
            <a:ext cx="45148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972030" y="2932430"/>
            <a:ext cx="7302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350" spc="-25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336790" y="4111625"/>
            <a:ext cx="24955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b="1" i="1" spc="-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1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7269480" y="4197350"/>
            <a:ext cx="56388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)</a:t>
            </a:r>
            <a:r>
              <a:rPr lang="en-US" sz="450" spc="-75">
                <a:solidFill>
                  <a:srgbClr val="000000"/>
                </a:solidFill>
                <a:latin typeface="Tahoma" panose="02020603050405020304" pitchFamily="2"/>
              </a:rPr>
              <a:t>r</a:t>
            </a: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- • BEDILOQM_Z,.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6373495" y="4395470"/>
            <a:ext cx="1310640" cy="3378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320040" algn="l"/>
                <a:tab pos="548640" algn="l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UNIT 09 - I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822960" algn="l"/>
              </a:tabLst>
            </a:pPr>
            <a:r>
              <a:rPr lang="en-US" sz="550" b="1" spc="-40">
                <a:solidFill>
                  <a:srgbClr val="000000"/>
                </a:solidFill>
                <a:latin typeface="Tahoma" panose="02020603050405020304" pitchFamily="2"/>
              </a:rPr>
              <a:t>MODEL IF LIVINGi  es1 • , </a:t>
            </a:r>
          </a:p>
          <a:p>
            <a:pPr marL="0" marR="0" indent="0" algn="ctr">
              <a:lnSpc>
                <a:spcPts val="2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Tahoma" panose="02020603050405020304" pitchFamily="2"/>
              </a:rPr>
              <a:t>,,-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6373495" y="4733290"/>
            <a:ext cx="101473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731520" algn="l"/>
              </a:tabLst>
            </a:pPr>
            <a:r>
              <a:rPr lang="en-US" sz="550" b="1" spc="35">
                <a:solidFill>
                  <a:srgbClr val="000000"/>
                </a:solidFill>
                <a:latin typeface="Tahoma" panose="02020603050405020304" pitchFamily="2"/>
              </a:rPr>
              <a:t>707 so. </a:t>
            </a:r>
            <a:r>
              <a:rPr lang="en-US" sz="450" spc="35">
                <a:solidFill>
                  <a:srgbClr val="000000"/>
                </a:solidFill>
                <a:latin typeface="Tahoma" panose="02020603050405020304" pitchFamily="2"/>
              </a:rPr>
              <a:t>FT. (APPROX) </a:t>
            </a:r>
            <a:r>
              <a:rPr lang="en-US" sz="450" spc="35" baseline="30000">
                <a:solidFill>
                  <a:srgbClr val="000000"/>
                </a:solidFill>
                <a:latin typeface="Verdana" panose="02020603050405020304" pitchFamily="2"/>
              </a:rPr>
              <a:t>I .I!</a:t>
            </a:r>
            <a:r>
              <a:rPr lang="en-US" sz="100" spc="35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2594590" y="4593590"/>
            <a:ext cx="78740" cy="482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600" spc="-204">
                <a:solidFill>
                  <a:srgbClr val="000000"/>
                </a:solidFill>
                <a:latin typeface="Lucida Console" panose="02020603050405020304"/>
              </a:rPr>
              <a:t>-5'.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1179810" y="4858385"/>
            <a:ext cx="61912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182880" marR="0" indent="4572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15 </a:t>
            </a:r>
            <a:br/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1073130" y="4944110"/>
            <a:ext cx="856615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\\". </a:t>
            </a: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moon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3A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868680" algn="r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•• r. </a:t>
            </a: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n75 </a:t>
            </a:r>
            <a:r>
              <a:rPr lang="en-US" sz="400" b="1" spc="0">
                <a:solidFill>
                  <a:srgbClr val="000000"/>
                </a:solidFill>
                <a:latin typeface="Verdana" panose="02020603050405020304" pitchFamily="2"/>
              </a:rPr>
              <a:t>w: ft </a:t>
            </a:r>
            <a:r>
              <a:rPr lang="en-US" sz="450" spc="0">
                <a:solidFill>
                  <a:srgbClr val="000000"/>
                </a:solidFill>
                <a:latin typeface="Tahoma" panose="02020603050405020304" pitchFamily="2"/>
              </a:rPr>
              <a:t>(APPROX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995930" y="5086985"/>
            <a:ext cx="1841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382385" y="5044440"/>
            <a:ext cx="612775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125">
                <a:solidFill>
                  <a:srgbClr val="000000"/>
                </a:solidFill>
                <a:latin typeface="Tahoma" panose="02020603050405020304" pitchFamily="2"/>
              </a:rPr>
              <a:t>UNIT 07 </a:t>
            </a:r>
          </a:p>
          <a:p>
            <a:pPr marL="0" marR="0" indent="0" algn="l">
              <a:lnSpc>
                <a:spcPts val="6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MODEL 1E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10">
                <a:solidFill>
                  <a:srgbClr val="000000"/>
                </a:solidFill>
                <a:latin typeface="Tahoma" panose="02020603050405020304" pitchFamily="2"/>
              </a:rPr>
              <a:t>720 </a:t>
            </a:r>
            <a:r>
              <a:rPr lang="en-US" sz="450" spc="-10">
                <a:solidFill>
                  <a:srgbClr val="000000"/>
                </a:solidFill>
                <a:latin typeface="Tahoma" panose="02020603050405020304" pitchFamily="2"/>
              </a:rPr>
              <a:t>ea. IT.(APAFOX;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0491470" y="5135880"/>
            <a:ext cx="41402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76860" algn="l"/>
              </a:tabLst>
            </a:pPr>
            <a:r>
              <a:rPr lang="en-US" sz="650" b="1" spc="-15">
                <a:solidFill>
                  <a:srgbClr val="000000"/>
                </a:solidFill>
                <a:latin typeface="Tahoma" panose="02020603050405020304" pitchFamily="2"/>
              </a:rPr>
              <a:t>UNIT • </a:t>
            </a:r>
            <a:r>
              <a:rPr lang="en-US" sz="550" b="1" spc="-15">
                <a:solidFill>
                  <a:srgbClr val="000000"/>
                </a:solidFill>
                <a:latin typeface="Tahoma" panose="02020603050405020304" pitchFamily="2"/>
              </a:rPr>
              <a:t>13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958070" y="5212080"/>
            <a:ext cx="94742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sz="550" b="1" spc="-225">
                <a:solidFill>
                  <a:srgbClr val="000000"/>
                </a:solidFill>
                <a:latin typeface="Tahoma" panose="02020603050405020304" pitchFamily="2"/>
              </a:rPr>
              <a:t>UNIT 11 MODEL 1J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396730" y="5291455"/>
            <a:ext cx="167386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548640" algn="l"/>
                <a:tab pos="1691640" algn="r"/>
              </a:tabLs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UNIT , , 08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MODEL IN, 750 </a:t>
            </a:r>
            <a:r>
              <a:rPr lang="en-US" sz="450" spc="0">
                <a:solidFill>
                  <a:srgbClr val="000000"/>
                </a:solidFill>
                <a:latin typeface="Tahoma" panose="02020603050405020304" pitchFamily="2"/>
              </a:rPr>
              <a:t>so. n(om...0x.)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396730" y="5388610"/>
            <a:ext cx="115252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48640" algn="l"/>
              </a:tabLst>
            </a:pP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(</a:t>
            </a:r>
            <a:r>
              <a:rPr lang="en-US" sz="550" b="1" spc="-5">
                <a:solidFill>
                  <a:srgbClr val="000000"/>
                </a:solidFill>
                <a:latin typeface="Tahoma" panose="02020603050405020304" pitchFamily="2"/>
              </a:rPr>
              <a:t>MODEL 08 750 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so. PP. (APPROX.) </a:t>
            </a:r>
            <a:r>
              <a:rPr lang="en-US" sz="550" b="1" spc="-5">
                <a:solidFill>
                  <a:srgbClr val="000000"/>
                </a:solidFill>
                <a:latin typeface="Tahoma" panose="02020603050405020304" pitchFamily="2"/>
              </a:rPr>
              <a:t>500 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so. R. (APPROX.)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936990" y="5806440"/>
            <a:ext cx="374650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10</a:t>
            </a:r>
            <a:r>
              <a:rPr lang="en-US" sz="550" b="1" spc="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2.12</a:t>
            </a:r>
            <a:r>
              <a:rPr lang="en-US" sz="550" b="1" spc="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00" b="1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b="1" spc="35">
                <a:solidFill>
                  <a:srgbClr val="000000"/>
                </a:solidFill>
                <a:latin typeface="Verdana" panose="02020603050405020304" pitchFamily="2"/>
              </a:rPr>
              <a:t>BEDROOM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8942705" y="6285230"/>
            <a:ext cx="372110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50" b="1" spc="-20">
                <a:solidFill>
                  <a:srgbClr val="000000"/>
                </a:solidFill>
                <a:latin typeface="Tahoma" panose="02020603050405020304" pitchFamily="2"/>
              </a:rPr>
              <a:t>, LIVING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561830" y="6148070"/>
            <a:ext cx="600075" cy="2311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UNIT 06 MODEL 2C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50">
                <a:solidFill>
                  <a:srgbClr val="000000"/>
                </a:solidFill>
                <a:latin typeface="Tahoma" panose="02020603050405020304" pitchFamily="2"/>
              </a:rPr>
              <a:t>1385 ruarreaL)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6355080" y="6638290"/>
            <a:ext cx="603250" cy="228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550" b="1" spc="20">
                <a:solidFill>
                  <a:srgbClr val="000000"/>
                </a:solidFill>
                <a:latin typeface="Tahoma" panose="02020603050405020304" pitchFamily="2"/>
              </a:rPr>
              <a:t>UNIT 05 MODEL 28 1350 </a:t>
            </a:r>
            <a:r>
              <a:rPr lang="en-US" sz="450" spc="20">
                <a:solidFill>
                  <a:srgbClr val="000000"/>
                </a:solidFill>
                <a:latin typeface="Tahoma" panose="02020603050405020304" pitchFamily="2"/>
              </a:rPr>
              <a:t>so. ITJAPPROX.)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296785" y="6870065"/>
            <a:ext cx="429895" cy="18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27432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95">
                <a:solidFill>
                  <a:srgbClr val="000000"/>
                </a:solidFill>
                <a:latin typeface="Tahoma" panose="02020603050405020304" pitchFamily="2"/>
              </a:rPr>
              <a:t>1 </a:t>
            </a:r>
            <a:r>
              <a:rPr lang="en-US" sz="650" b="1" spc="-95">
                <a:solidFill>
                  <a:srgbClr val="000000"/>
                </a:solidFill>
                <a:latin typeface="Tahoma" panose="02020603050405020304" pitchFamily="2"/>
              </a:rPr>
              <a:t>'LIVING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23</a:t>
            </a:r>
            <a:r>
              <a:rPr lang="en-US" sz="550" b="1" spc="-65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-1x 18</a:t>
            </a:r>
            <a:r>
              <a:rPr lang="en-US" sz="550" b="1" spc="-65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2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0710545" y="6294120"/>
            <a:ext cx="1256030" cy="612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0320" rIns="0" bIns="0" anchor="t">
            <a:normAutofit fontScale="90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(pool and deck </a:t>
            </a:r>
            <a:br/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below on 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br/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plaza level)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5106015" y="7068185"/>
            <a:ext cx="5461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200" spc="-260" baseline="-25000">
                <a:solidFill>
                  <a:srgbClr val="000000"/>
                </a:solidFill>
                <a:latin typeface="Arial" panose="02020603050405020304" pitchFamily="2"/>
              </a:rPr>
              <a:t>-5'</a:t>
            </a:r>
            <a:r>
              <a:rPr lang="en-US" sz="100" spc="-26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3021310" y="7437120"/>
            <a:ext cx="42545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1135"/>
              </a:spcAft>
            </a:pPr>
            <a:r>
              <a:rPr lang="en-US" sz="650" b="1" spc="-120">
                <a:solidFill>
                  <a:srgbClr val="000000"/>
                </a:solidFill>
                <a:latin typeface="Tahoma" panose="02020603050405020304" pitchFamily="2"/>
              </a:rPr>
              <a:t>5,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4624070" y="7482840"/>
            <a:ext cx="661035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650" spc="495">
                <a:solidFill>
                  <a:srgbClr val="000000"/>
                </a:solidFill>
                <a:latin typeface="Tahoma" panose="02020603050405020304" pitchFamily="2"/>
              </a:rPr>
              <a:t>' ' 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093335" y="7601585"/>
            <a:ext cx="27749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125">
                <a:solidFill>
                  <a:srgbClr val="000000"/>
                </a:solidFill>
                <a:latin typeface="Tahoma" panose="02020603050405020304" pitchFamily="2"/>
              </a:rPr>
              <a:t>• /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62255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, • ,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7205345" y="7446010"/>
            <a:ext cx="38417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15">
                <a:solidFill>
                  <a:srgbClr val="000000"/>
                </a:solidFill>
                <a:latin typeface="Tahoma" panose="02020603050405020304" pitchFamily="2"/>
              </a:rPr>
              <a:t>MASTER BEDROOM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14</a:t>
            </a:r>
            <a:r>
              <a:rPr lang="en-US" sz="450" spc="-5" baseline="30000">
                <a:solidFill>
                  <a:srgbClr val="000000"/>
                </a:solidFill>
                <a:latin typeface="Verdana" panose="02020603050405020304" pitchFamily="2"/>
              </a:rPr>
              <a:t>.-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V.13:-10f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9494520" y="7693025"/>
            <a:ext cx="667385" cy="2743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810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b="1" spc="30">
                <a:solidFill>
                  <a:srgbClr val="000000"/>
                </a:solidFill>
                <a:latin typeface="Tahoma" panose="02020603050405020304" pitchFamily="2"/>
              </a:rPr>
              <a:t>IUNIT -02 </a:t>
            </a:r>
            <a:r>
              <a:rPr lang="en-US" sz="550" b="1" spc="30">
                <a:solidFill>
                  <a:srgbClr val="000000"/>
                </a:solidFill>
                <a:latin typeface="Tahoma" panose="02020603050405020304" pitchFamily="2"/>
              </a:rPr>
              <a:t>MODEL 2A 1085 so. </a:t>
            </a:r>
            <a:r>
              <a:rPr lang="en-US" sz="450" spc="30">
                <a:solidFill>
                  <a:srgbClr val="000000"/>
                </a:solidFill>
                <a:latin typeface="Tahoma" panose="02020603050405020304" pitchFamily="2"/>
              </a:rPr>
              <a:t>Ft(APPII0X.)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4328775" y="7708265"/>
            <a:ext cx="972185" cy="1314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005840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. . • )0 !--.</a:t>
            </a:r>
            <a:r>
              <a:rPr lang="en-US" sz="650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00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.1 •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6379210" y="8363585"/>
            <a:ext cx="688975" cy="265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b="1" spc="-45">
                <a:solidFill>
                  <a:srgbClr val="000000"/>
                </a:solidFill>
                <a:latin typeface="Tahoma" panose="02020603050405020304" pitchFamily="2"/>
              </a:rPr>
              <a:t>. LmETH </a:t>
            </a:r>
          </a:p>
          <a:p>
            <a:pPr marL="0" marR="0" indent="0" algn="ctr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15">
                <a:solidFill>
                  <a:srgbClr val="000000"/>
                </a:solidFill>
                <a:latin typeface="Tahoma" panose="02020603050405020304" pitchFamily="2"/>
              </a:rPr>
              <a:t>EL O </a:t>
            </a:r>
          </a:p>
          <a:p>
            <a:pPr marL="41148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-20">
                <a:solidFill>
                  <a:srgbClr val="000000"/>
                </a:solidFill>
                <a:latin typeface="Times New Roman" panose="02020603050405020304" pitchFamily="1"/>
              </a:rPr>
              <a:t>dl </a:t>
            </a:r>
          </a:p>
          <a:p>
            <a:pPr marL="0" marR="0" indent="0" algn="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495 </a:t>
            </a:r>
            <a:r>
              <a:rPr lang="en-US" sz="650" b="1" spc="-80" baseline="-25000">
                <a:solidFill>
                  <a:srgbClr val="000000"/>
                </a:solidFill>
                <a:latin typeface="Tahoma" panose="02020603050405020304" pitchFamily="2"/>
              </a:rPr>
              <a:t>.</a:t>
            </a: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.i,.FT.U</a:t>
            </a:r>
            <a:r>
              <a:rPr lang="en-US" sz="650" b="1" spc="-80" baseline="30000">
                <a:solidFill>
                  <a:srgbClr val="000000"/>
                </a:solidFill>
                <a:latin typeface="Tahoma" panose="02020603050405020304" pitchFamily="2"/>
              </a:rPr>
              <a:t>A</a:t>
            </a: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 nseix.)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8976360" y="8235950"/>
            <a:ext cx="34417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5">
                <a:solidFill>
                  <a:srgbClr val="000000"/>
                </a:solidFill>
                <a:latin typeface="Tahoma" panose="02020603050405020304" pitchFamily="2"/>
              </a:rPr>
              <a:t>MASTER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903335" y="8305800"/>
            <a:ext cx="417195" cy="1250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5">
                <a:solidFill>
                  <a:srgbClr val="000000"/>
                </a:solidFill>
                <a:latin typeface="Tahoma" panose="02020603050405020304" pitchFamily="2"/>
              </a:rPr>
              <a:t>BEDROOM , </a:t>
            </a:r>
          </a:p>
          <a:p>
            <a:pPr marL="13716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x I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4258290" y="8421370"/>
            <a:ext cx="792480" cy="1739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274320" algn="l"/>
                <a:tab pos="594360" algn="l"/>
                <a:tab pos="822960" algn="r"/>
              </a:tabLst>
            </a:pPr>
            <a:r>
              <a:rPr lang="en-US" sz="650" i="1" spc="0">
                <a:solidFill>
                  <a:srgbClr val="000000"/>
                </a:solidFill>
                <a:latin typeface="Tahoma" panose="02020603050405020304" pitchFamily="2"/>
              </a:rPr>
              <a:t>1 1 r• . </a:t>
            </a:r>
          </a:p>
          <a:p>
            <a:pPr marL="137160" marR="0" indent="22860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i="1" spc="-80">
                <a:solidFill>
                  <a:srgbClr val="000000"/>
                </a:solidFill>
                <a:latin typeface="Tahoma" panose="02020603050405020304" pitchFamily="2"/>
              </a:rPr>
              <a:t>-••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6428105" y="8924290"/>
            <a:ext cx="224663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000000"/>
                </a:solidFill>
                <a:latin typeface="Tahoma" panose="02020603050405020304" pitchFamily="2"/>
              </a:rPr>
              <a:t>20th - 27th LEVELS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4112240" y="8580120"/>
            <a:ext cx="3365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anose="02020603050405020304" pitchFamily="2"/>
              </a:rPr>
              <a:t>,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2905105" y="8845550"/>
            <a:ext cx="62484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800" i="1" spc="250">
                <a:solidFill>
                  <a:srgbClr val="000000"/>
                </a:solidFill>
                <a:latin typeface="Arial Narrow" panose="02020603050405020304" pitchFamily="2"/>
              </a:rPr>
              <a:t>1.</a:t>
            </a:r>
            <a:r>
              <a:rPr lang="en-US" sz="1200" spc="250">
                <a:solidFill>
                  <a:srgbClr val="000000"/>
                </a:solidFill>
                <a:latin typeface="Arial" panose="02020603050405020304" pitchFamily="2"/>
              </a:rPr>
              <a:t>; . •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3145770" y="9013190"/>
            <a:ext cx="216535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-103505" algn="l"/>
              </a:tabLst>
            </a:pPr>
            <a:r>
              <a:rPr lang="en-US" sz="450" spc="-3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650" spc="-30">
                <a:solidFill>
                  <a:srgbClr val="000000"/>
                </a:solidFill>
                <a:latin typeface="Tahoma" panose="02020603050405020304" pitchFamily="2"/>
              </a:rPr>
              <a:t>4,- • ,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10347960" y="9759950"/>
            <a:ext cx="301625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457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\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_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9296400" y="10006330"/>
            <a:ext cx="164465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-55">
                <a:solidFill>
                  <a:srgbClr val="000000"/>
                </a:solidFill>
                <a:latin typeface="Tahoma" panose="02020603050405020304" pitchFamily="2"/>
              </a:rPr>
              <a:t>— • ,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9979025" y="9973310"/>
            <a:ext cx="2730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82950" y="1127760"/>
            <a:ext cx="706755" cy="463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80">
                <a:solidFill>
                  <a:srgbClr val="000000"/>
                </a:solidFill>
                <a:latin typeface="Arial" panose="02020603050405020304" pitchFamily="2"/>
              </a:rPr>
              <a:t>Ted </a:t>
            </a:r>
          </a:p>
          <a:p>
            <a:pPr marL="0" marR="0" indent="0" algn="l">
              <a:lnSpc>
                <a:spcPts val="11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450" b="1" spc="-65">
                <a:solidFill>
                  <a:srgbClr val="000000"/>
                </a:solidFill>
                <a:latin typeface="Arial" panose="02020603050405020304" pitchFamily="2"/>
              </a:rPr>
              <a:t>Glasrud presents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47830" y="2597150"/>
            <a:ext cx="20955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Arial Narrow" panose="02020603050405020304" pitchFamily="2"/>
              </a:rPr>
              <a:t>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30440" y="2773680"/>
            <a:ext cx="2157730" cy="429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PlEA</a:t>
            </a:r>
            <a:r>
              <a:rPr lang="en-US" sz="600" b="1" spc="0" baseline="30000">
                <a:solidFill>
                  <a:srgbClr val="000000"/>
                </a:solidFill>
                <a:latin typeface="Arial" panose="02020603050405020304" pitchFamily="2"/>
              </a:rPr>
              <a:t>,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01OTE: . </a:t>
            </a:r>
          </a:p>
          <a:p>
            <a:pPr marL="0" marR="0" indent="0" algn="l">
              <a:lnSpc>
                <a:spcPts val="6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Suite dimensions, and layout have been.apprci -jmated and may change slight'y due to constitiction variances or re. </a:t>
            </a:r>
            <a:r>
              <a:rPr lang="en-US" sz="600" b="1" spc="0" baseline="-25000">
                <a:solidFill>
                  <a:srgbClr val="000000"/>
                </a:solidFill>
                <a:latin typeface="Arial" panose="02020603050405020304" pitchFamily="2"/>
              </a:rPr>
              <a:t>s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 - quire d design changes made during construction. </a:t>
            </a:r>
            <a:r>
              <a:rPr lang="en-US" sz="450" b="1" i="1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91200" y="2712720"/>
            <a:ext cx="5207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904230" y="3343910"/>
            <a:ext cx="17780" cy="91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131550" y="170815"/>
            <a:ext cx="22860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50" spc="110">
                <a:solidFill>
                  <a:srgbClr val="000000"/>
                </a:solidFill>
                <a:latin typeface="Verdana" panose="02020603050405020304" pitchFamily="2"/>
              </a:rPr>
              <a:t>.e'•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394190" y="173990"/>
            <a:ext cx="78740" cy="787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-70">
                <a:solidFill>
                  <a:srgbClr val="000000"/>
                </a:solidFill>
                <a:latin typeface="Verdana" panose="02020603050405020304" pitchFamily="2"/>
              </a:rPr>
              <a:t>I; I; 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408920" y="213360"/>
            <a:ext cx="1524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03280" y="267970"/>
            <a:ext cx="12065" cy="40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03080" y="448310"/>
            <a:ext cx="225425" cy="66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I'S 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094210" y="125095"/>
            <a:ext cx="292735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  <a:p>
            <a:pPr marL="137160" marR="274320" indent="137160" algn="just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550" spc="240">
                <a:solidFill>
                  <a:srgbClr val="000000"/>
                </a:solidFill>
                <a:latin typeface="Verdana" panose="02020603050405020304" pitchFamily="2"/>
              </a:rPr>
              <a:t>- 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231370" y="280670"/>
            <a:ext cx="457200" cy="414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\ </a:t>
            </a:r>
          </a:p>
          <a:p>
            <a:pPr marL="0" marR="0" indent="0" algn="l">
              <a:lnSpc>
                <a:spcPts val="700"/>
              </a:lnSpc>
              <a:spcBef>
                <a:spcPts val="1435"/>
              </a:spcBef>
              <a:spcAft>
                <a:spcPts val="0"/>
              </a:spcAft>
            </a:pPr>
            <a:r>
              <a:rPr lang="en-US" sz="550" spc="-10">
                <a:solidFill>
                  <a:srgbClr val="000000"/>
                </a:solidFill>
                <a:latin typeface="Verdana" panose="02020603050405020304" pitchFamily="2"/>
              </a:rPr>
              <a:t>""" 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416040" y="1905"/>
            <a:ext cx="1524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059680" y="262255"/>
            <a:ext cx="1388745" cy="332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100" spc="0" baseline="-25000">
                <a:solidFill>
                  <a:srgbClr val="000000"/>
                </a:solidFill>
                <a:latin typeface="Verdana" panose="02020603050405020304" pitchFamily="2"/>
              </a:rPr>
              <a:t>N. I/</a:t>
            </a:r>
            <a:r>
              <a:rPr lang="en-US" sz="1100" spc="0">
                <a:solidFill>
                  <a:srgbClr val="000000"/>
                </a:solidFill>
                <a:latin typeface="Verdana" panose="02020603050405020304" pitchFamily="2"/>
              </a:rPr>
              <a:t> 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18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spc="180">
                <a:solidFill>
                  <a:srgbClr val="000000"/>
                </a:solidFill>
                <a:latin typeface="Verdana" panose="02020603050405020304" pitchFamily="2"/>
              </a:rPr>
              <a:t>7,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i="1" spc="0">
                <a:solidFill>
                  <a:srgbClr val="000000"/>
                </a:solidFill>
                <a:latin typeface="Arial Narrow" panose="02020603050405020304" pitchFamily="2"/>
              </a:rPr>
              <a:t>/ 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916170" y="594360"/>
            <a:ext cx="1532255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228600" algn="l"/>
                <a:tab pos="548640" algn="l"/>
              </a:tabLst>
            </a:pPr>
            <a:r>
              <a:rPr lang="en-US" sz="650" i="1" spc="0">
                <a:solidFill>
                  <a:srgbClr val="000000"/>
                </a:solidFill>
                <a:latin typeface="Arial Narrow" panose="02020603050405020304" pitchFamily="2"/>
              </a:rPr>
              <a:t>,.) • -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197225" y="1115695"/>
            <a:ext cx="676910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Ted </a:t>
            </a:r>
          </a:p>
          <a:p>
            <a:pPr marL="0" marR="0" indent="0" algn="l">
              <a:lnSpc>
                <a:spcPts val="1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Glasrud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197225" y="1432560"/>
            <a:ext cx="722630" cy="15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presents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197225" y="1588135"/>
            <a:ext cx="3251200" cy="328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400"/>
              </a:lnSpc>
              <a:spcAft>
                <a:spcPts val="345"/>
              </a:spcAft>
            </a:pPr>
            <a:r>
              <a:rPr lang="en-US" sz="2200" b="1" spc="-11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994025" y="492125"/>
            <a:ext cx="22987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 ,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309745" y="2355850"/>
            <a:ext cx="502920" cy="977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50" spc="-5">
                <a:solidFill>
                  <a:srgbClr val="000000"/>
                </a:solidFill>
                <a:latin typeface="Verdana" panose="02020603050405020304" pitchFamily="2"/>
              </a:rPr>
              <a:t>PLEASE NO+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306570" y="2553970"/>
            <a:ext cx="2042160" cy="234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600"/>
              </a:lnSpc>
              <a:spcAft>
                <a:spcPts val="15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Suite dimensioni and „layout have been approximated and may change slightly due to construction variances or re-quired </a:t>
            </a:r>
            <a:r>
              <a:rPr lang="en-US" sz="550" b="1" spc="0">
                <a:solidFill>
                  <a:srgbClr val="000000"/>
                </a:solidFill>
                <a:latin typeface="Verdana" panose="02020603050405020304" pitchFamily="2"/>
              </a:rPr>
              <a:t>design changes made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during construction.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4660265" y="2828290"/>
            <a:ext cx="52768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\.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4660265" y="2914015"/>
            <a:ext cx="20447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970530" y="5674995"/>
            <a:ext cx="124460" cy="8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6865" cy="1005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0637520" y="5184775"/>
            <a:ext cx="3542030" cy="435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0" rIns="0" bIns="0" anchor="t">
            <a:normAutofit fontScale="95000"/>
          </a:bodyPr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800" i="1" spc="0">
                <a:solidFill>
                  <a:srgbClr val="000000"/>
                </a:solidFill>
                <a:latin typeface="Garamond" panose="02020603050405020304" pitchFamily="1"/>
              </a:rPr>
              <a:t>Convenient, cosmopolitan, condominium living in-the heart, of ,downtown St PauL'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271375" y="408305"/>
            <a:ext cx="1313815" cy="4178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00" b="1" spc="0">
                <a:solidFill>
                  <a:srgbClr val="000000"/>
                </a:solidFill>
                <a:latin typeface="Arial" panose="02020603050405020304" pitchFamily="2"/>
              </a:rPr>
              <a:t>SUE VATINE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Sales Associate </a:t>
            </a:r>
          </a:p>
          <a:p>
            <a:pPr marL="0" marR="0" indent="0" algn="l">
              <a:lnSpc>
                <a:spcPts val="9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City Walk Condominium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271375" y="826135"/>
            <a:ext cx="1429385" cy="7372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(Ninth and Minnesota St.) 66 East Ninth Street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25">
                <a:solidFill>
                  <a:srgbClr val="000000"/>
                </a:solidFill>
                <a:latin typeface="Arial" panose="02020603050405020304" pitchFamily="2"/>
              </a:rPr>
              <a:t>St. Paul, Minnesota 55101 </a:t>
            </a:r>
          </a:p>
          <a:p>
            <a:pPr marL="0" marR="0" indent="0" algn="l">
              <a:lnSpc>
                <a:spcPts val="9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850" spc="10">
                <a:solidFill>
                  <a:srgbClr val="000000"/>
                </a:solidFill>
                <a:latin typeface="Arial" panose="02020603050405020304" pitchFamily="2"/>
              </a:rPr>
              <a:t>Office: (612) 221-0126 Corp. Office: (612) 483-2651 Home: (612) 822-1856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6865" cy="1005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023870" y="1069975"/>
            <a:ext cx="572770" cy="186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50" b="1" spc="25">
                <a:solidFill>
                  <a:srgbClr val="000000"/>
                </a:solidFill>
                <a:latin typeface="Verdana" panose="02020603050405020304" pitchFamily="2"/>
              </a:rPr>
              <a:t>=Ted</a:t>
            </a:r>
            <a:r>
              <a:rPr lang="en-US" sz="400" spc="25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249295" y="1256030"/>
            <a:ext cx="713105" cy="3200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540" rIns="0" bIns="0" anchor="t">
            <a:normAutofit fontScale="85000"/>
          </a:bodyPr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b="1" spc="-55">
                <a:solidFill>
                  <a:srgbClr val="000000"/>
                </a:solidFill>
                <a:latin typeface="Verdana" panose="02020603050405020304" pitchFamily="2"/>
              </a:rPr>
              <a:t>Glasrud presents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605530" y="1576070"/>
            <a:ext cx="112776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00" b="1" spc="-160">
                <a:solidFill>
                  <a:srgbClr val="000000"/>
                </a:solidFill>
                <a:latin typeface="Verdana" panose="02020603050405020304" pitchFamily="2"/>
              </a:rPr>
              <a:t>City Wd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850370" y="2462530"/>
            <a:ext cx="2039620" cy="500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914400" algn="l"/>
                <a:tab pos="1600200" algn="l"/>
              </a:tabLst>
            </a:pPr>
            <a:r>
              <a:rPr lang="en-US" sz="600" spc="75">
                <a:solidFill>
                  <a:srgbClr val="000000"/>
                </a:solidFill>
                <a:latin typeface="Verdana" panose="02020603050405020304" pitchFamily="2"/>
              </a:rPr>
              <a:t>PLEASE </a:t>
            </a:r>
            <a:r>
              <a:rPr lang="en-US" sz="600" b="1" spc="75">
                <a:solidFill>
                  <a:srgbClr val="000000"/>
                </a:solidFill>
                <a:latin typeface="Verdana" panose="02020603050405020304" pitchFamily="2"/>
              </a:rPr>
              <a:t>NOTE: . `„ '- I </a:t>
            </a:r>
          </a:p>
          <a:p>
            <a:pPr marL="10058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645920" algn="l"/>
              </a:tabLs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, ..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60">
                <a:solidFill>
                  <a:srgbClr val="000000"/>
                </a:solidFill>
                <a:latin typeface="Verdana" panose="02020603050405020304" pitchFamily="2"/>
              </a:rPr>
              <a:t>Salta dimensiOs </a:t>
            </a: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and,leyout have been approximated and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Verdana" panose="02020603050405020304" pitchFamily="2"/>
              </a:rPr>
              <a:t>may change slightly, due to </a:t>
            </a:r>
            <a:r>
              <a:rPr lang="en-US" sz="600" b="1" spc="-50">
                <a:solidFill>
                  <a:srgbClr val="000000"/>
                </a:solidFill>
                <a:latin typeface="Verdana" panose="02020603050405020304" pitchFamily="2"/>
              </a:rPr>
              <a:t>construction variances br re.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01168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quired design changes made during construction.. . </a:t>
            </a:r>
          </a:p>
          <a:p>
            <a:pPr marL="1417320" marR="0" indent="0" algn="l">
              <a:lnSpc>
                <a:spcPts val="9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600" spc="-30">
                <a:solidFill>
                  <a:srgbClr val="000000"/>
                </a:solidFill>
                <a:latin typeface="Verdana" panose="02020603050405020304" pitchFamily="2"/>
              </a:rPr>
              <a:t>_ \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38855" y="5596255"/>
            <a:ext cx="4889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950" spc="-165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520440" y="6209030"/>
            <a:ext cx="76200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-85">
                <a:solidFill>
                  <a:srgbClr val="000000"/>
                </a:solidFill>
                <a:latin typeface="Verdana" panose="02020603050405020304" pitchFamily="2"/>
              </a:rPr>
              <a:t>7-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20840" y="7482840"/>
            <a:ext cx="875030" cy="1949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914400" algn="r"/>
              </a:tabLst>
            </a:pPr>
            <a:r>
              <a:rPr lang="en-US" sz="1100" spc="0">
                <a:solidFill>
                  <a:srgbClr val="000000"/>
                </a:solidFill>
                <a:latin typeface="Garamond" panose="02020603050405020304" pitchFamily="1"/>
              </a:rPr>
              <a:t>1- </a:t>
            </a: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Is </a:t>
            </a:r>
          </a:p>
          <a:p>
            <a:pPr marL="0" marR="0" indent="0" algn="ct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815070" y="8936990"/>
            <a:ext cx="432435" cy="66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45">
                <a:solidFill>
                  <a:srgbClr val="000000"/>
                </a:solidFill>
                <a:latin typeface="Verdana" panose="02020603050405020304" pitchFamily="2"/>
              </a:rPr>
              <a:t>N.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344910" y="9516110"/>
            <a:ext cx="17780" cy="1371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70000"/>
          </a:bodyPr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18320" y="9655810"/>
            <a:ext cx="2197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5">
                <a:solidFill>
                  <a:srgbClr val="000000"/>
                </a:solidFill>
                <a:latin typeface="Verdana" panose="02020603050405020304" pitchFamily="2"/>
              </a:rPr>
              <a:t>,•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3383280" y="9811385"/>
            <a:ext cx="1206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009630" y="9756775"/>
            <a:ext cx="24130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911330" y="9872345"/>
            <a:ext cx="2159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4495800" y="9951720"/>
            <a:ext cx="27305" cy="48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756650" y="9823450"/>
            <a:ext cx="1270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935"/>
              </a:spcAft>
            </a:pPr>
            <a:r>
              <a:rPr lang="en-US" sz="4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6865" cy="100584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224530" y="1670050"/>
            <a:ext cx="1572895" cy="95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123430" y="228600"/>
            <a:ext cx="198120" cy="393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500" i="1" spc="0">
                <a:solidFill>
                  <a:srgbClr val="000000"/>
                </a:solidFill>
                <a:latin typeface="Bookman Old Style" panose="02020603050405020304" pitchFamily="2"/>
              </a:rPr>
              <a:t>J 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290175" y="353695"/>
            <a:ext cx="228600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500" b="1" spc="0">
                <a:solidFill>
                  <a:srgbClr val="000000"/>
                </a:solidFill>
                <a:latin typeface="Bookman Old Style" panose="02020603050405020304" pitchFamily="2"/>
              </a:rPr>
              <a:t>Z. • 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818890" y="405130"/>
            <a:ext cx="15240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224530" y="1210310"/>
            <a:ext cx="295910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b="1" spc="-120">
                <a:solidFill>
                  <a:srgbClr val="000000"/>
                </a:solidFill>
                <a:latin typeface="Tahoma" panose="02020603050405020304" pitchFamily="2"/>
              </a:rPr>
              <a:t>Ted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224530" y="1353185"/>
            <a:ext cx="719455" cy="3168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Tahoma" panose="02020603050405020304" pitchFamily="2"/>
              </a:rPr>
              <a:t>Glasrud presents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596640" y="1679575"/>
            <a:ext cx="120078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350" b="1" spc="-180">
                <a:solidFill>
                  <a:srgbClr val="000000"/>
                </a:solidFill>
                <a:latin typeface="Bookman Old Style" panose="02020603050405020304" pitchFamily="2"/>
              </a:rPr>
              <a:t>City Wal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692640" y="1271270"/>
            <a:ext cx="33655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)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607935" y="1944370"/>
            <a:ext cx="8890" cy="736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259695" y="1996440"/>
            <a:ext cx="20955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15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827905" y="2563495"/>
            <a:ext cx="2084705" cy="2527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b="1" spc="0">
                <a:solidFill>
                  <a:srgbClr val="000000"/>
                </a:solidFill>
                <a:latin typeface="Tahoma" panose="02020603050405020304" pitchFamily="2"/>
              </a:rPr>
              <a:t>Siiite dimensions and layout have been approxiMated and may change slightly due to construction variances or re- ' quired design changes made during construction.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122150" y="2465705"/>
            <a:ext cx="2066290" cy="4025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777240" algn="l"/>
              </a:tabLst>
            </a:pPr>
            <a:r>
              <a:rPr lang="en-US" sz="500" b="1" spc="-5">
                <a:solidFill>
                  <a:srgbClr val="000000"/>
                </a:solidFill>
                <a:latin typeface="Tahoma" panose="02020603050405020304" pitchFamily="2"/>
              </a:rPr>
              <a:t>PLEASE NOTE: } </a:t>
            </a:r>
          </a:p>
          <a:p>
            <a:pPr marL="0" marR="0" indent="0" algn="just">
              <a:lnSpc>
                <a:spcPts val="600"/>
              </a:lnSpc>
              <a:spcBef>
                <a:spcPts val="525"/>
              </a:spcBef>
              <a:spcAft>
                <a:spcPts val="0"/>
              </a:spcAft>
            </a:pPr>
            <a:r>
              <a:rPr lang="en-US" sz="50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been approximated and may change slightly due to construction variances or re- • quired design changes made during construction.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4374495" y="3514090"/>
            <a:ext cx="186055" cy="1435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450" b="1" spc="0">
                <a:solidFill>
                  <a:srgbClr val="000000"/>
                </a:solidFill>
                <a:latin typeface="Arial Narrow" panose="02020603050405020304" pitchFamily="2"/>
              </a:rPr>
              <a:t>) /</a:t>
            </a:r>
            <a:r>
              <a:rPr lang="en-US" sz="45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450" b="1" spc="0">
                <a:solidFill>
                  <a:srgbClr val="000000"/>
                </a:solidFill>
                <a:latin typeface="Arial Narrow" panose="02020603050405020304" pitchFamily="2"/>
              </a:rPr>
              <a:t>4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4688185" y="3669665"/>
            <a:ext cx="11620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-110">
                <a:solidFill>
                  <a:srgbClr val="000000"/>
                </a:solidFill>
                <a:latin typeface="Tahoma" panose="02020603050405020304" pitchFamily="2"/>
              </a:rPr>
              <a:t>-.. 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4667230" y="5574665"/>
            <a:ext cx="499745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37160" algn="l"/>
                <a:tab pos="502920" algn="r"/>
              </a:tabLst>
            </a:pPr>
            <a:r>
              <a:rPr lang="en-US" sz="500" spc="0">
                <a:solidFill>
                  <a:srgbClr val="000000"/>
                </a:solidFill>
                <a:latin typeface="Tahoma" panose="02020603050405020304" pitchFamily="2"/>
              </a:rPr>
              <a:t>. ;•-• 1,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4730730" y="6461760"/>
            <a:ext cx="7048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-65">
                <a:solidFill>
                  <a:srgbClr val="000000"/>
                </a:solidFill>
                <a:latin typeface="Tahoma" panose="02020603050405020304" pitchFamily="2"/>
              </a:rPr>
              <a:t>..e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4603095" y="7613650"/>
            <a:ext cx="82296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450" spc="-20">
                <a:solidFill>
                  <a:srgbClr val="000000"/>
                </a:solidFill>
                <a:latin typeface="Bookman Old Style" panose="02020603050405020304" pitchFamily="2"/>
              </a:rPr>
              <a:t>\'(1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603095" y="7763510"/>
            <a:ext cx="445135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600" spc="-60">
                <a:solidFill>
                  <a:srgbClr val="000000"/>
                </a:solidFill>
                <a:latin typeface="Bookman Old Style" panose="02020603050405020304" pitchFamily="1"/>
              </a:rPr>
              <a:t>Li</a:t>
            </a:r>
            <a:r>
              <a:rPr lang="en-US" sz="600" spc="-60" baseline="-25000">
                <a:solidFill>
                  <a:srgbClr val="000000"/>
                </a:solidFill>
                <a:latin typeface="Lucida Console" panose="02020603050405020304" pitchFamily="3"/>
              </a:rPr>
              <a:t>p</a:t>
            </a:r>
            <a:r>
              <a:rPr lang="en-US" sz="600" spc="-60" baseline="30000">
                <a:solidFill>
                  <a:srgbClr val="000000"/>
                </a:solidFill>
                <a:latin typeface="Bookman Old Style" panose="02020603050405020304" pitchFamily="1"/>
              </a:rPr>
              <a:t>•</a:t>
            </a:r>
            <a:r>
              <a:rPr lang="en-US" sz="600" spc="-60">
                <a:solidFill>
                  <a:srgbClr val="000000"/>
                </a:solidFill>
                <a:latin typeface="Bookman Old Style" panose="02020603050405020304" pitchFamily="1"/>
              </a:rPr>
              <a:t> • </a:t>
            </a:r>
          </a:p>
          <a:p>
            <a:pPr marL="0" marR="0" indent="0" algn="ctr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593570" y="8089265"/>
            <a:ext cx="219710" cy="552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100">
                <a:solidFill>
                  <a:srgbClr val="000000"/>
                </a:solidFill>
                <a:latin typeface="Tahoma" panose="02020603050405020304" pitchFamily="2"/>
              </a:rPr>
              <a:t>•z1.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439785" y="9171305"/>
            <a:ext cx="161925" cy="140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N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9790430" y="9091930"/>
            <a:ext cx="12065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823960" y="9168130"/>
            <a:ext cx="6096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500" b="1" spc="-60">
                <a:solidFill>
                  <a:srgbClr val="000000"/>
                </a:solidFill>
                <a:latin typeface="Bookman Old Style" panose="02020603050405020304" pitchFamily="2"/>
              </a:rPr>
              <a:t>I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955665" y="9335770"/>
            <a:ext cx="1524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7796530" y="9598025"/>
            <a:ext cx="54864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—'.•, </a:t>
            </a:r>
          </a:p>
          <a:p>
            <a:pPr marL="0" marR="0" indent="0" algn="l">
              <a:lnSpc>
                <a:spcPts val="600"/>
              </a:lnSpc>
              <a:spcBef>
                <a:spcPts val="355"/>
              </a:spcBef>
              <a:spcAft>
                <a:spcPts val="0"/>
              </a:spcAft>
              <a:tabLst>
                <a:tab pos="411480" algn="l"/>
                <a:tab pos="548640" algn="r"/>
              </a:tabLst>
            </a:pPr>
            <a:r>
              <a:rPr lang="en-US" sz="600" spc="0">
                <a:solidFill>
                  <a:srgbClr val="000000"/>
                </a:solidFill>
                <a:latin typeface="Tahoma" panose="02020603050405020304" pitchFamily="2"/>
              </a:rPr>
              <a:t>I • •'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915400" y="9579610"/>
            <a:ext cx="11874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450" spc="0">
                <a:solidFill>
                  <a:srgbClr val="000000"/>
                </a:solidFill>
                <a:latin typeface="Bookman Old Style" panose="02020603050405020304" pitchFamily="2"/>
              </a:rPr>
              <a:t>" </a:t>
            </a:r>
            <a:r>
              <a:rPr lang="en-US" sz="30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052560" y="9704705"/>
            <a:ext cx="1520825" cy="2622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411480" algn="l"/>
                <a:tab pos="548640" algn="l"/>
                <a:tab pos="1005840" algn="l"/>
                <a:tab pos="1554480" algn="r"/>
              </a:tabLst>
            </a:pP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/ </a:t>
            </a:r>
            <a:r>
              <a:rPr lang="en-US" sz="60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  <a:r>
              <a:rPr lang="en-US" sz="1100" spc="0">
                <a:solidFill>
                  <a:srgbClr val="000000"/>
                </a:solidFill>
                <a:latin typeface="Tahoma" panose="02020603050405020304" pitchFamily="2"/>
              </a:rPr>
              <a:t>1 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1 • </a:t>
            </a: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. • </a:t>
            </a:r>
          </a:p>
          <a:p>
            <a:pPr marL="457200" marR="0" indent="0" algn="l">
              <a:lnSpc>
                <a:spcPts val="4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  <a:p>
            <a:pPr marL="2743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" b="1" i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1362690" y="9866630"/>
            <a:ext cx="30480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800" spc="-135">
                <a:solidFill>
                  <a:srgbClr val="000000"/>
                </a:solidFill>
                <a:latin typeface="Tahoma" panose="02020603050405020304" pitchFamily="2"/>
              </a:rPr>
              <a:t>I</a:t>
            </a:r>
            <a:r>
              <a:rPr lang="en-US" sz="800" spc="-135" baseline="-25000">
                <a:solidFill>
                  <a:srgbClr val="000000"/>
                </a:solidFill>
                <a:latin typeface="Tahoma" panose="02020603050405020304" pitchFamily="2"/>
              </a:rPr>
              <a:t>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4610"/>
            <a:ext cx="15458440" cy="100037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933815" y="1405255"/>
            <a:ext cx="28003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37160" algn="l"/>
                <a:tab pos="320040" algn="r"/>
              </a:tabLs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' • 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163570" y="1179830"/>
            <a:ext cx="710565" cy="447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500" b="1" spc="-114">
                <a:solidFill>
                  <a:srgbClr val="000000"/>
                </a:solidFill>
                <a:latin typeface="Tahoma" panose="02020603050405020304" pitchFamily="2"/>
              </a:rPr>
              <a:t>Ted Glasrud presents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163570" y="1627505"/>
            <a:ext cx="1789430" cy="2501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2200"/>
              </a:lnSpc>
              <a:spcAft>
                <a:spcPts val="0"/>
              </a:spcAft>
            </a:pPr>
            <a:r>
              <a:rPr lang="en-US" sz="2450" b="1" spc="-55">
                <a:solidFill>
                  <a:srgbClr val="000000"/>
                </a:solidFill>
                <a:latin typeface="Tahoma" panose="02020603050405020304" pitchFamily="2"/>
              </a:rPr>
              <a:t>City Walk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705090" y="1779905"/>
            <a:ext cx="9525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736465" y="2270760"/>
            <a:ext cx="1206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87240" y="2355850"/>
            <a:ext cx="2038985" cy="433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PLEASE MOTE:,/ </a:t>
            </a:r>
          </a:p>
          <a:p>
            <a:pPr marL="0" marR="0" indent="0" algn="just">
              <a:lnSpc>
                <a:spcPts val="600"/>
              </a:lnSpc>
              <a:spcBef>
                <a:spcPts val="650"/>
              </a:spcBef>
              <a:spcAft>
                <a:spcPts val="25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beaapproximated and may change elightly'due to construction varianaes or_re-quired detign changes made during construction.„..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171690" y="3529330"/>
            <a:ext cx="1149350" cy="2590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450" b="1" spc="-225">
                <a:solidFill>
                  <a:srgbClr val="000000"/>
                </a:solidFill>
                <a:latin typeface="Tahoma" panose="02020603050405020304" pitchFamily="2"/>
              </a:rPr>
              <a:t>LIVING'</a:t>
            </a:r>
            <a:r>
              <a:rPr lang="en-US" sz="10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020310" y="3788410"/>
            <a:ext cx="3431540" cy="2012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3429000" algn="r"/>
              </a:tabLst>
            </a:pP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10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-8 x 14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-6 14</a:t>
            </a:r>
            <a:r>
              <a:rPr lang="en-US" sz="1500" b="1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500" b="1" spc="0">
                <a:solidFill>
                  <a:srgbClr val="000000"/>
                </a:solidFill>
                <a:latin typeface="Tahoma" panose="02020603050405020304" pitchFamily="2"/>
              </a:rPr>
              <a:t>- 0 x 17=4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5029200" y="3523615"/>
            <a:ext cx="1478280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450" b="1" spc="-229">
                <a:solidFill>
                  <a:srgbClr val="000000"/>
                </a:solidFill>
                <a:latin typeface="Tahoma" panose="02020603050405020304" pitchFamily="2"/>
              </a:rPr>
              <a:t>BEDROOM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668385" y="4377055"/>
            <a:ext cx="2730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Tahoma" panose="02020603050405020304" pitchFamily="2"/>
              </a:rPr>
              <a:t>-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723505" y="6513830"/>
            <a:ext cx="680085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/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507095" y="6778625"/>
            <a:ext cx="219075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Arial Narrow" panose="02020603050405020304" pitchFamily="2"/>
              </a:rPr>
              <a:t>17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8775065" y="7077710"/>
            <a:ext cx="76200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050" spc="0">
                <a:solidFill>
                  <a:srgbClr val="000000"/>
                </a:solidFill>
                <a:latin typeface="Arial" panose="02020603050405020304" pitchFamily="2"/>
              </a:rPr>
              <a:t>J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330440" y="7388225"/>
            <a:ext cx="186055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r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913120" y="7367270"/>
            <a:ext cx="167640" cy="340995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400" b="1" spc="-530">
                <a:solidFill>
                  <a:srgbClr val="FFFFFF"/>
                </a:solidFill>
                <a:latin typeface="Tahoma" panose="02020603050405020304" pitchFamily="2"/>
              </a:rPr>
              <a:t>Fl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797425" y="7839710"/>
            <a:ext cx="2517775" cy="920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  <a:tabLst>
                <a:tab pos="1463040" algn="l"/>
              </a:tabLst>
            </a:pPr>
            <a:r>
              <a:rPr lang="en-US" sz="2450" b="1" spc="-85">
                <a:solidFill>
                  <a:srgbClr val="000000"/>
                </a:solidFill>
                <a:latin typeface="Tahoma" panose="02020603050405020304" pitchFamily="2"/>
              </a:rPr>
              <a:t>UNIT 13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50" b="1" spc="-25">
                <a:solidFill>
                  <a:srgbClr val="000000"/>
                </a:solidFill>
                <a:latin typeface="Tahoma" panose="02020603050405020304" pitchFamily="2"/>
              </a:rPr>
              <a:t>MODAL </a:t>
            </a:r>
          </a:p>
          <a:p>
            <a:pPr marL="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50" b="1" spc="-180">
                <a:solidFill>
                  <a:srgbClr val="000000"/>
                </a:solidFill>
                <a:latin typeface="Tahoma" panose="02020603050405020304" pitchFamily="2"/>
              </a:rPr>
              <a:t>75O SD. FT. </a:t>
            </a:r>
            <a:r>
              <a:rPr lang="en-US" sz="1500" b="1" spc="-180">
                <a:solidFill>
                  <a:srgbClr val="000000"/>
                </a:solidFill>
                <a:latin typeface="Tahoma" panose="02020603050405020304" pitchFamily="2"/>
              </a:rPr>
              <a:t>(APPROX.)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035550" y="6156960"/>
            <a:ext cx="298450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500" b="1" spc="-165">
                <a:solidFill>
                  <a:srgbClr val="000000"/>
                </a:solidFill>
                <a:latin typeface="Tahoma" panose="02020603050405020304" pitchFamily="2"/>
              </a:rPr>
              <a:t>F.C.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9726295" y="1167130"/>
            <a:ext cx="57785" cy="40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-60">
                <a:solidFill>
                  <a:srgbClr val="000000"/>
                </a:solidFill>
                <a:latin typeface="Tahoma" panose="02020603050405020304" pitchFamily="2"/>
              </a:rPr>
              <a:t>„.-</a:t>
            </a:r>
            <a:r>
              <a:rPr lang="en-US" sz="10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408025" y="582295"/>
            <a:ext cx="55245" cy="85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1050" spc="-75">
                <a:solidFill>
                  <a:srgbClr val="000000"/>
                </a:solidFill>
                <a:latin typeface="Arial" panose="02020603050405020304" pitchFamily="2"/>
              </a:rPr>
              <a:t>('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1896090" y="2279650"/>
            <a:ext cx="2036445" cy="5549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PLEASENOTEi </a:t>
            </a:r>
          </a:p>
          <a:p>
            <a:pPr marL="0" marR="0" indent="0" algn="l">
              <a:lnSpc>
                <a:spcPts val="6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Suite dimensions and layout have been approximated and may change slightly due to construction variances or re-quired de!ign changes made during construction. </a:t>
            </a:r>
          </a:p>
          <a:p>
            <a:pPr marL="868680" marR="0" indent="228600" algn="l">
              <a:lnSpc>
                <a:spcPts val="9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</a:pPr>
            <a:r>
              <a:rPr lang="en-US" sz="550" b="1" spc="-15">
                <a:solidFill>
                  <a:srgbClr val="000000"/>
                </a:solidFill>
                <a:latin typeface="Tahoma" panose="02020603050405020304" pitchFamily="2"/>
              </a:rPr>
              <a:t>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7785" cy="10058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18230" y="0"/>
            <a:ext cx="5745480" cy="20421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453255" y="2121535"/>
            <a:ext cx="10244455" cy="67449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687570" y="545465"/>
            <a:ext cx="4097020" cy="30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372985" y="628015"/>
            <a:ext cx="1411605" cy="69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181090" y="841375"/>
            <a:ext cx="2603500" cy="3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682730" y="536575"/>
            <a:ext cx="1676400" cy="18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3215640" y="570230"/>
            <a:ext cx="829310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30" name="Picture 29"/>
          <p:cNvPicPr/>
          <p:nvPr/>
        </p:nvPicPr>
        <p:blipFill>
          <a:blip r:embed="rId5"/>
          <a:stretch>
            <a:fillRect/>
          </a:stretch>
        </p:blipFill>
        <p:spPr>
          <a:xfrm>
            <a:off x="13438505" y="835025"/>
            <a:ext cx="789305" cy="353695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6"/>
          <a:stretch>
            <a:fillRect/>
          </a:stretch>
        </p:blipFill>
        <p:spPr>
          <a:xfrm>
            <a:off x="14560550" y="1073150"/>
            <a:ext cx="655320" cy="328930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872345" y="1276985"/>
            <a:ext cx="2709545" cy="255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3173095" y="1280160"/>
            <a:ext cx="1276985" cy="311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173095" y="1591310"/>
            <a:ext cx="804545" cy="5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48" name="Picture 47"/>
          <p:cNvPicPr/>
          <p:nvPr/>
        </p:nvPicPr>
        <p:blipFill>
          <a:blip r:embed="rId7"/>
          <a:stretch>
            <a:fillRect/>
          </a:stretch>
        </p:blipFill>
        <p:spPr>
          <a:xfrm>
            <a:off x="11061065" y="1532890"/>
            <a:ext cx="1386840" cy="292735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8"/>
          <a:stretch>
            <a:fillRect/>
          </a:stretch>
        </p:blipFill>
        <p:spPr>
          <a:xfrm>
            <a:off x="14706600" y="1835150"/>
            <a:ext cx="692150" cy="548640"/>
          </a:xfrm>
          <a:prstGeom prst="rect">
            <a:avLst/>
          </a:prstGeom>
        </p:spPr>
      </p:pic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7546975" y="2042160"/>
            <a:ext cx="3688080" cy="39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61" name="Picture 60"/>
          <p:cNvPicPr/>
          <p:nvPr/>
        </p:nvPicPr>
        <p:blipFill>
          <a:blip r:embed="rId9"/>
          <a:stretch>
            <a:fillRect/>
          </a:stretch>
        </p:blipFill>
        <p:spPr>
          <a:xfrm>
            <a:off x="13685520" y="2587625"/>
            <a:ext cx="993775" cy="5207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10"/>
          <a:stretch>
            <a:fillRect/>
          </a:stretch>
        </p:blipFill>
        <p:spPr>
          <a:xfrm>
            <a:off x="4453255" y="3063240"/>
            <a:ext cx="4526280" cy="496570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11"/>
          <a:stretch>
            <a:fillRect/>
          </a:stretch>
        </p:blipFill>
        <p:spPr>
          <a:xfrm>
            <a:off x="13932535" y="3864610"/>
            <a:ext cx="765175" cy="70485"/>
          </a:xfrm>
          <a:prstGeom prst="rect">
            <a:avLst/>
          </a:prstGeom>
        </p:spPr>
      </p:pic>
      <p:pic>
        <p:nvPicPr>
          <p:cNvPr id="82" name="Picture 81"/>
          <p:cNvPicPr/>
          <p:nvPr/>
        </p:nvPicPr>
        <p:blipFill>
          <a:blip r:embed="rId12"/>
          <a:stretch>
            <a:fillRect/>
          </a:stretch>
        </p:blipFill>
        <p:spPr>
          <a:xfrm>
            <a:off x="11405870" y="4035425"/>
            <a:ext cx="3291840" cy="277495"/>
          </a:xfrm>
          <a:prstGeom prst="rect">
            <a:avLst/>
          </a:prstGeom>
        </p:spPr>
      </p:pic>
      <p:pic>
        <p:nvPicPr>
          <p:cNvPr id="85" name="Picture 84"/>
          <p:cNvPicPr/>
          <p:nvPr/>
        </p:nvPicPr>
        <p:blipFill>
          <a:blip r:embed="rId13"/>
          <a:stretch>
            <a:fillRect/>
          </a:stretch>
        </p:blipFill>
        <p:spPr>
          <a:xfrm>
            <a:off x="12576175" y="4355465"/>
            <a:ext cx="2121535" cy="265430"/>
          </a:xfrm>
          <a:prstGeom prst="rect">
            <a:avLst/>
          </a:prstGeom>
        </p:spPr>
      </p:pic>
      <p:pic>
        <p:nvPicPr>
          <p:cNvPr id="88" name="Picture 87"/>
          <p:cNvPicPr/>
          <p:nvPr/>
        </p:nvPicPr>
        <p:blipFill>
          <a:blip r:embed="rId14"/>
          <a:stretch>
            <a:fillRect/>
          </a:stretch>
        </p:blipFill>
        <p:spPr>
          <a:xfrm>
            <a:off x="12472670" y="4937760"/>
            <a:ext cx="2225040" cy="91440"/>
          </a:xfrm>
          <a:prstGeom prst="rect">
            <a:avLst/>
          </a:prstGeom>
        </p:spPr>
      </p:pic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13932535" y="5236210"/>
            <a:ext cx="132588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97" name="Picture 96"/>
          <p:cNvPicPr/>
          <p:nvPr/>
        </p:nvPicPr>
        <p:blipFill>
          <a:blip r:embed="rId15"/>
          <a:stretch>
            <a:fillRect/>
          </a:stretch>
        </p:blipFill>
        <p:spPr>
          <a:xfrm>
            <a:off x="3584575" y="5699760"/>
            <a:ext cx="582295" cy="277495"/>
          </a:xfrm>
          <a:prstGeom prst="rect">
            <a:avLst/>
          </a:prstGeom>
        </p:spPr>
      </p:pic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14188440" y="7293610"/>
            <a:ext cx="1183640" cy="271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3056890" y="8564245"/>
            <a:ext cx="2390140" cy="55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115" name="Picture 114"/>
          <p:cNvPicPr/>
          <p:nvPr/>
        </p:nvPicPr>
        <p:blipFill>
          <a:blip r:embed="rId16"/>
          <a:stretch>
            <a:fillRect/>
          </a:stretch>
        </p:blipFill>
        <p:spPr>
          <a:xfrm>
            <a:off x="14798040" y="8613775"/>
            <a:ext cx="487680" cy="277495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17"/>
          <a:stretch>
            <a:fillRect/>
          </a:stretch>
        </p:blipFill>
        <p:spPr>
          <a:xfrm>
            <a:off x="13173710" y="8061960"/>
            <a:ext cx="1014730" cy="344170"/>
          </a:xfrm>
          <a:prstGeom prst="rect">
            <a:avLst/>
          </a:prstGeom>
        </p:spPr>
      </p:pic>
      <p:pic>
        <p:nvPicPr>
          <p:cNvPr id="119" name="Picture 118"/>
          <p:cNvPicPr/>
          <p:nvPr/>
        </p:nvPicPr>
        <p:blipFill>
          <a:blip r:embed="rId18"/>
          <a:stretch>
            <a:fillRect/>
          </a:stretch>
        </p:blipFill>
        <p:spPr>
          <a:xfrm>
            <a:off x="12152630" y="8540750"/>
            <a:ext cx="1722120" cy="81915"/>
          </a:xfrm>
          <a:prstGeom prst="rect">
            <a:avLst/>
          </a:prstGeom>
        </p:spPr>
      </p:pic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13707110" y="8980170"/>
            <a:ext cx="1541780" cy="38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2785745" y="9521825"/>
            <a:ext cx="3663950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136" name="Text Placeholder 135"/>
          <p:cNvSpPr>
            <a:spLocks noGrp="1"/>
          </p:cNvSpPr>
          <p:nvPr>
            <p:ph type="body" idx="10"/>
          </p:nvPr>
        </p:nvSpPr>
        <p:spPr>
          <a:xfrm>
            <a:off x="2645410" y="9805670"/>
            <a:ext cx="3804285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465320" y="0"/>
            <a:ext cx="3169920" cy="262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737360" marR="0" indent="0" algn="l">
              <a:lnSpc>
                <a:spcPts val="400"/>
              </a:lnSpc>
              <a:spcAft>
                <a:spcPts val="0"/>
              </a:spcAft>
              <a:tabLst>
                <a:tab pos="2011680" algn="l"/>
                <a:tab pos="2377440" algn="r"/>
                <a:tab pos="2560320" algn="r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'"::.' ' ' 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 . • ' </a:t>
            </a:r>
          </a:p>
          <a:p>
            <a:pPr marL="1874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32004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.•-• • .5 ----.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37160" algn="l"/>
                <a:tab pos="1920240" algn="l"/>
              </a:tabLst>
            </a:pPr>
            <a:r>
              <a:rPr lang="en-US" sz="550" spc="-15">
                <a:solidFill>
                  <a:srgbClr val="000000"/>
                </a:solidFill>
                <a:latin typeface="Verdana" panose="02020603050405020304" pitchFamily="2"/>
              </a:rPr>
              <a:t>‘ Vi 4...„ II. </a:t>
            </a:r>
            <a:r>
              <a:rPr lang="en-US" sz="650" spc="-15">
                <a:solidFill>
                  <a:srgbClr val="000000"/>
                </a:solidFill>
                <a:latin typeface="Verdana" panose="02020603050405020304" pitchFamily="2"/>
              </a:rPr>
              <a:t>...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  <a:tab pos="502920" algn="l"/>
                <a:tab pos="914400" algn="l"/>
                <a:tab pos="1143000" algn="l"/>
                <a:tab pos="2606040" algn="l"/>
                <a:tab pos="2743200" algn="l"/>
              </a:tabLst>
            </a:pP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/1 i' • . • 7 \ / -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2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 •- ' / ' ..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 ' • . </a:t>
            </a:r>
          </a:p>
          <a:p>
            <a:pPr marL="18745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2103120" algn="l"/>
                <a:tab pos="2743200" algn="l"/>
              </a:tabLst>
            </a:pPr>
            <a:r>
              <a:rPr lang="en-US" sz="550" spc="8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80">
                <a:solidFill>
                  <a:srgbClr val="000000"/>
                </a:solidFill>
                <a:latin typeface="Verdana" panose="02020603050405020304" pitchFamily="2"/>
              </a:rPr>
              <a:t>..</a:t>
            </a:r>
            <a:r>
              <a:rPr lang="en-US" sz="650" spc="80" baseline="-25000">
                <a:solidFill>
                  <a:srgbClr val="000000"/>
                </a:solidFill>
                <a:latin typeface="Garamond" panose="02020603050405020304" pitchFamily="2"/>
              </a:rPr>
              <a:t>i</a:t>
            </a:r>
            <a:r>
              <a:rPr lang="en-US" sz="650" spc="80">
                <a:solidFill>
                  <a:srgbClr val="000000"/>
                </a:solidFill>
                <a:latin typeface="Verdana" panose="02020603050405020304" pitchFamily="2"/>
              </a:rPr>
              <a:t>r / ••••• .,.. / "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608830" y="262255"/>
            <a:ext cx="3133090" cy="1403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0" marR="0" indent="0" algn="l">
              <a:lnSpc>
                <a:spcPts val="300"/>
              </a:lnSpc>
              <a:spcAft>
                <a:spcPts val="0"/>
              </a:spcAft>
              <a:tabLst>
                <a:tab pos="2416810" algn="r"/>
                <a:tab pos="2416810" algn="l"/>
              </a:tabLst>
            </a:pPr>
            <a:r>
              <a:rPr lang="en-US" sz="100" spc="-3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-35">
                <a:solidFill>
                  <a:srgbClr val="000000"/>
                </a:solidFill>
                <a:latin typeface="Verdana" panose="02020603050405020304" pitchFamily="2"/>
              </a:rPr>
              <a:t>•••... . </a:t>
            </a:r>
          </a:p>
          <a:p>
            <a:pPr marL="457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30810" algn="l"/>
                <a:tab pos="130810" algn="l"/>
                <a:tab pos="313690" algn="l"/>
                <a:tab pos="725170" algn="l"/>
                <a:tab pos="1685290" algn="l"/>
                <a:tab pos="2416810" algn="r"/>
                <a:tab pos="246253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• . 5.-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' ...Y; 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--•••• ' • </a:t>
            </a:r>
          </a:p>
          <a:p>
            <a:pPr marL="91440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1319530" algn="l"/>
                <a:tab pos="1731010" algn="r"/>
                <a:tab pos="218821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• - • „ 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78680" y="402590"/>
            <a:ext cx="2255520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021080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. • )'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`.... .,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583170" y="575945"/>
            <a:ext cx="1201420" cy="52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tabLst>
                <a:tab pos="173990" algn="r"/>
                <a:tab pos="265430" algn="r"/>
                <a:tab pos="265430" algn="r"/>
                <a:tab pos="85979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I• • ..,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....." - - .,,‘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184265" y="697865"/>
            <a:ext cx="2600325" cy="143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55575" algn="r"/>
                <a:tab pos="201295" algn="l"/>
                <a:tab pos="292735" algn="l"/>
                <a:tab pos="658495" algn="r"/>
                <a:tab pos="841375" algn="r"/>
                <a:tab pos="887095" algn="l"/>
                <a:tab pos="1024255" algn="l"/>
                <a:tab pos="1572895" algn="r"/>
                <a:tab pos="1664335" algn="r"/>
                <a:tab pos="1938655" algn="l"/>
                <a:tab pos="2030095" algn="l"/>
                <a:tab pos="2258695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. : ,-'-••• •• • </a:t>
            </a:r>
            <a:r>
              <a:rPr lang="en-US" sz="650" spc="0" baseline="30000">
                <a:solidFill>
                  <a:srgbClr val="000000"/>
                </a:solidFill>
                <a:latin typeface="Garamond" panose="02020603050405020304" pitchFamily="2"/>
              </a:rPr>
              <a:t>i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 . • .-...--)- ' • •-• - - t </a:t>
            </a:r>
            <a:r>
              <a:rPr lang="en-US" sz="650" spc="0" baseline="3000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A,.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4968240" y="844550"/>
            <a:ext cx="381635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70"/>
              </a:spcAft>
              <a:tabLst>
                <a:tab pos="228600" algn="l"/>
                <a:tab pos="411480" algn="l"/>
                <a:tab pos="502920" algn="l"/>
                <a:tab pos="640080" algn="l"/>
                <a:tab pos="1371600" algn="r"/>
                <a:tab pos="1417320" algn="l"/>
                <a:tab pos="1874520" algn="r"/>
                <a:tab pos="2057400" algn="r"/>
                <a:tab pos="2103120" algn="l"/>
                <a:tab pos="2697480" algn="r"/>
                <a:tab pos="2788920" algn="r"/>
                <a:tab pos="2926080" algn="l"/>
                <a:tab pos="30632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•• .• .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•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....- - 7.-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; • '. •• i (--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3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-.. ) V ., 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824470" y="0"/>
            <a:ext cx="2566035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411480" algn="l"/>
                <a:tab pos="822960" algn="r"/>
                <a:tab pos="960120" algn="l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: • i • ,..-'''' III </a:t>
            </a:r>
          </a:p>
          <a:p>
            <a:pPr marL="20116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spc="-140">
                <a:solidFill>
                  <a:srgbClr val="000000"/>
                </a:solidFill>
                <a:latin typeface="Verdana" panose="02020603050405020304" pitchFamily="2"/>
              </a:rPr>
              <a:t>.- 5. </a:t>
            </a:r>
          </a:p>
          <a:p>
            <a:pPr marL="224028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-50">
                <a:solidFill>
                  <a:srgbClr val="000000"/>
                </a:solidFill>
                <a:latin typeface="Verdana" panose="02020603050405020304" pitchFamily="2"/>
              </a:rPr>
              <a:t>-• t </a:t>
            </a:r>
          </a:p>
          <a:p>
            <a:pPr marL="914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  <a:tab pos="960120" algn="l"/>
                <a:tab pos="1508760" algn="l"/>
                <a:tab pos="1783080" algn="l"/>
                <a:tab pos="260604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i• N.,  -3.'• '•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-- •  •</a:t>
            </a:r>
            <a:r>
              <a:rPr lang="en-US" sz="750" spc="0" baseline="-25000">
                <a:solidFill>
                  <a:srgbClr val="000000"/>
                </a:solidFill>
                <a:latin typeface="Arial" panose="02020603050405020304" pitchFamily="2"/>
              </a:rPr>
              <a:t>I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 - - -'/',...21(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7824470" y="326390"/>
            <a:ext cx="2913380" cy="78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74520" marR="0" indent="0" algn="l">
              <a:lnSpc>
                <a:spcPts val="1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3579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824470" y="405130"/>
            <a:ext cx="5534660" cy="131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94360" marR="0" indent="0" algn="l">
              <a:lnSpc>
                <a:spcPts val="500"/>
              </a:lnSpc>
              <a:spcAft>
                <a:spcPts val="0"/>
              </a:spcAft>
              <a:tabLst>
                <a:tab pos="3840480" algn="l"/>
                <a:tab pos="4480560" algn="l"/>
                <a:tab pos="5029200" algn="r"/>
                <a:tab pos="5120640" algn="l"/>
              </a:tabLst>
            </a:pPr>
            <a:r>
              <a:rPr lang="en-US" sz="900" spc="0" baseline="30000">
                <a:solidFill>
                  <a:srgbClr val="000000"/>
                </a:solidFill>
                <a:latin typeface="Verdana" panose="02020603050405020304" pitchFamily="2"/>
              </a:rPr>
              <a:t>'I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'D': ' '• • i • " 5-:" •-•.' • - -) -, </a:t>
            </a:r>
          </a:p>
          <a:p>
            <a:pPr marL="201168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057400" algn="r"/>
                <a:tab pos="2377440" algn="r"/>
                <a:tab pos="2606040" algn="r"/>
                <a:tab pos="278892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;• L.,./ .. </a:t>
            </a:r>
            <a:r>
              <a:rPr lang="en-US" sz="750" spc="0" baseline="-25000">
                <a:solidFill>
                  <a:srgbClr val="000000"/>
                </a:solidFill>
                <a:latin typeface="Arial" panose="02020603050405020304" pitchFamily="2"/>
              </a:rPr>
              <a:t>1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-, </a:t>
            </a:r>
          </a:p>
          <a:p>
            <a:pPr marL="68580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  <a:tab pos="1463040" algn="l"/>
                <a:tab pos="1828800" algn="l"/>
                <a:tab pos="205740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.- • : -• •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1105"/>
              </a:spcAft>
              <a:buFont typeface="Symbol"/>
              <a:buChar char="·"/>
              <a:tabLst>
                <a:tab pos="4572000" algn="l"/>
                <a:tab pos="5029200" algn="r"/>
                <a:tab pos="5120640" algn="l"/>
                <a:tab pos="5532120" algn="r"/>
              </a:tabLst>
            </a:pPr>
            <a:r>
              <a:rPr lang="en-US" sz="750" spc="-1185">
                <a:solidFill>
                  <a:srgbClr val="000000"/>
                </a:solidFill>
                <a:latin typeface="Verdana" panose="02020603050405020304" pitchFamily="2"/>
              </a:rPr>
              <a:t>-5., , </a:t>
            </a:r>
            <a:r>
              <a:rPr lang="en-US" sz="650" spc="-1185">
                <a:solidFill>
                  <a:srgbClr val="000000"/>
                </a:solidFill>
                <a:latin typeface="Verdana" panose="02020603050405020304" pitchFamily="2"/>
              </a:rPr>
              <a:t>,,,</a:t>
            </a:r>
            <a:r>
              <a:rPr lang="en-US" sz="650" spc="-1185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-1185">
                <a:solidFill>
                  <a:srgbClr val="000000"/>
                </a:solidFill>
                <a:latin typeface="Verdana" panose="02020603050405020304" pitchFamily="2"/>
              </a:rPr>
              <a:t> . / ,,, _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3485495" y="0"/>
            <a:ext cx="391160" cy="247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45720" marR="0" indent="2286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-.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3990320" y="0"/>
            <a:ext cx="445135" cy="218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45720" marR="0" indent="0" algn="l">
              <a:lnSpc>
                <a:spcPts val="800"/>
              </a:lnSpc>
              <a:spcBef>
                <a:spcPts val="160"/>
              </a:spcBef>
              <a:spcAft>
                <a:spcPts val="0"/>
              </a:spcAft>
              <a:buFont typeface="Symbol"/>
              <a:buChar char="·"/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 ,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2883535" y="204470"/>
            <a:ext cx="1334770" cy="280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985" rIns="0" bIns="0" anchor="t"/>
          <a:lstStyle/>
          <a:p>
            <a:pPr marL="0" marR="0" indent="105156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</a:pPr>
            <a:r>
              <a:rPr lang="en-US" sz="1050" i="1" spc="-85">
                <a:solidFill>
                  <a:srgbClr val="000000"/>
                </a:solidFill>
                <a:latin typeface="Garamond" panose="02020603050405020304" pitchFamily="2"/>
              </a:rPr>
              <a:t>. -•-•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3124200" y="484505"/>
            <a:ext cx="109410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1130935" algn="r"/>
              </a:tabLst>
            </a:pPr>
            <a:r>
              <a:rPr lang="en-US" sz="1050" i="1" spc="0">
                <a:solidFill>
                  <a:srgbClr val="000000"/>
                </a:solidFill>
                <a:latin typeface="Garamond" panose="02020603050405020304" pitchFamily="2"/>
              </a:rPr>
              <a:t>• •</a:t>
            </a:r>
            <a:r>
              <a:rPr lang="en-US" sz="1050" i="1" spc="0" baseline="30000">
                <a:solidFill>
                  <a:srgbClr val="000000"/>
                </a:solidFill>
                <a:latin typeface="Garamond" panose="02020603050405020304" pitchFamily="2"/>
              </a:rPr>
              <a:t>-</a:t>
            </a:r>
            <a:r>
              <a:rPr lang="en-US" sz="1050" i="1" spc="0">
                <a:solidFill>
                  <a:srgbClr val="000000"/>
                </a:solidFill>
                <a:latin typeface="Garamond" panose="02020603050405020304" pitchFamily="2"/>
              </a:rPr>
              <a:t>Y- • .) -•••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35"/>
              </a:spcAft>
              <a:tabLst>
                <a:tab pos="399415" algn="l"/>
                <a:tab pos="765175" algn="l"/>
              </a:tabLst>
            </a:pPr>
            <a:r>
              <a:rPr lang="en-US" sz="1050" i="1" spc="-100">
                <a:solidFill>
                  <a:srgbClr val="000000"/>
                </a:solidFill>
                <a:latin typeface="Garamond" panose="02020603050405020304" pitchFamily="2"/>
              </a:rPr>
              <a:t>: "--: </a:t>
            </a:r>
            <a:r>
              <a:rPr lang="en-US" sz="650" spc="-100">
                <a:solidFill>
                  <a:srgbClr val="000000"/>
                </a:solidFill>
                <a:latin typeface="Verdana" panose="02020603050405020304" pitchFamily="2"/>
              </a:rPr>
              <a:t>.•••f-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4299565" y="218440"/>
            <a:ext cx="433070" cy="3016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637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,"•• t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2789535" y="247015"/>
            <a:ext cx="78041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spc="-105">
                <a:solidFill>
                  <a:srgbClr val="000000"/>
                </a:solidFill>
                <a:latin typeface="Verdana" panose="02020603050405020304" pitchFamily="2"/>
              </a:rPr>
              <a:t>-4;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  <a:tab pos="365760" algn="l"/>
                <a:tab pos="548640" algn="l"/>
                <a:tab pos="777240" algn="r"/>
              </a:tabLst>
            </a:pPr>
            <a:r>
              <a:rPr lang="en-US" sz="850" spc="-10">
                <a:solidFill>
                  <a:srgbClr val="000000"/>
                </a:solidFill>
                <a:latin typeface="Garamond" panose="02020603050405020304" pitchFamily="2"/>
              </a:rPr>
              <a:t>. • • .,• •••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4072870" y="520065"/>
            <a:ext cx="59436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915" rIns="0" bIns="0" anchor="t"/>
          <a:lstStyle/>
          <a:p>
            <a:pPr marL="365760" marR="0" indent="0" algn="l">
              <a:lnSpc>
                <a:spcPts val="400"/>
              </a:lnSpc>
              <a:spcAft>
                <a:spcPts val="0"/>
              </a:spcAft>
              <a:buFont typeface="Symbol"/>
              <a:buChar char="·"/>
              <a:tabLst>
                <a:tab pos="365760" algn="l"/>
                <a:tab pos="5943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• -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1198225" y="720725"/>
            <a:ext cx="135318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82880" algn="l"/>
                <a:tab pos="640080" algn="l"/>
                <a:tab pos="1097280" algn="l"/>
                <a:tab pos="1371600" algn="r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—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I ( . • •• </a:t>
            </a:r>
          </a:p>
          <a:p>
            <a:pPr marL="91440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1292840" y="929640"/>
            <a:ext cx="1783080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137160" algn="l"/>
                <a:tab pos="365760" algn="l"/>
                <a:tab pos="1097280" algn="l"/>
                <a:tab pos="1783080" algn="r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. •--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-1 p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985250" y="1051560"/>
            <a:ext cx="300228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320040" algn="l"/>
                <a:tab pos="594360" algn="l"/>
                <a:tab pos="731520" algn="l"/>
                <a:tab pos="2148840" algn="l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'I. "</a:t>
            </a:r>
            <a:r>
              <a:rPr lang="en-US" sz="650" i="1" spc="0" baseline="30000">
                <a:solidFill>
                  <a:srgbClr val="000000"/>
                </a:solidFill>
                <a:latin typeface="Arial" panose="02020603050405020304" pitchFamily="2"/>
              </a:rPr>
              <a:t>7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/ . - • ( -  . </a:t>
            </a:r>
          </a:p>
          <a:p>
            <a:pPr marL="137160" marR="0" indent="0" algn="l">
              <a:lnSpc>
                <a:spcPct val="100000"/>
              </a:lnSpc>
              <a:spcBef>
                <a:spcPts val="0"/>
              </a:spcBef>
              <a:spcAft>
                <a:spcPts val="5975"/>
              </a:spcAft>
              <a:tabLst>
                <a:tab pos="502920" algn="l"/>
                <a:tab pos="594360" algn="l"/>
                <a:tab pos="777240" algn="l"/>
              </a:tabLst>
            </a:pPr>
            <a:r>
              <a:rPr lang="en-US" sz="650" i="1" spc="-65">
                <a:solidFill>
                  <a:srgbClr val="000000"/>
                </a:solidFill>
                <a:latin typeface="Verdana" panose="02020603050405020304" pitchFamily="2"/>
              </a:rPr>
              <a:t>-• .. ' _'- ..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960120" algn="l"/>
                <a:tab pos="1051560" algn="l"/>
                <a:tab pos="1371600" algn="l"/>
                <a:tab pos="1737360" algn="l"/>
                <a:tab pos="1965960" algn="l"/>
                <a:tab pos="2697480" algn="l"/>
                <a:tab pos="2926080" algn="l"/>
              </a:tabLst>
            </a:pPr>
            <a:r>
              <a:rPr lang="en-US" sz="650" i="1" spc="-95">
                <a:solidFill>
                  <a:srgbClr val="000000"/>
                </a:solidFill>
                <a:latin typeface="Verdana" panose="02020603050405020304" pitchFamily="2"/>
              </a:rPr>
              <a:t>.-. . .:- </a:t>
            </a: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-i •,, . . </a:t>
            </a:r>
            <a:r>
              <a:rPr lang="en-US" sz="650" i="1" spc="-95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, __ , . </a:t>
            </a:r>
            <a:br/>
            <a:endParaRPr/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10506710" y="1532890"/>
            <a:ext cx="27305" cy="509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-561340" algn="l"/>
                <a:tab pos="-469900" algn="l"/>
                <a:tab pos="-149860" algn="l"/>
                <a:tab pos="215900" algn="l"/>
                <a:tab pos="444500" algn="l"/>
                <a:tab pos="1176020" algn="l"/>
                <a:tab pos="1404620" algn="l"/>
              </a:tabLst>
            </a:pPr>
            <a:r>
              <a:rPr lang="en-US" sz="1050" i="1" spc="-95">
                <a:solidFill>
                  <a:srgbClr val="000000"/>
                </a:solidFill>
                <a:latin typeface="Garamond" panose="02020603050405020304" pitchFamily="2"/>
              </a:rPr>
              <a:t>(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12276455" y="1051560"/>
            <a:ext cx="111125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1135"/>
              </a:spcAft>
            </a:pPr>
            <a:r>
              <a:rPr lang="en-US" sz="650" spc="-5">
                <a:solidFill>
                  <a:srgbClr val="000000"/>
                </a:solidFill>
                <a:latin typeface="Verdana" panose="02020603050405020304" pitchFamily="2"/>
              </a:rPr>
              <a:t>5-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2513945" y="1051560"/>
            <a:ext cx="4191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l">
              <a:lnSpc>
                <a:spcPts val="800"/>
              </a:lnSpc>
              <a:spcAft>
                <a:spcPts val="70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3173095" y="1100455"/>
            <a:ext cx="850265" cy="17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600" b="1" spc="-285">
                <a:solidFill>
                  <a:srgbClr val="000000"/>
                </a:solidFill>
                <a:latin typeface="Verdana" panose="02020603050405020304" pitchFamily="2"/>
              </a:rPr>
              <a:t>Tea' ! -cc 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173095" y="1597025"/>
            <a:ext cx="1569720" cy="4108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550" spc="-30">
                <a:solidFill>
                  <a:srgbClr val="000000"/>
                </a:solidFill>
                <a:latin typeface="Verdana" panose="02020603050405020304" pitchFamily="2"/>
              </a:rPr>
              <a:t>City</a:t>
            </a:r>
            <a:r>
              <a:rPr lang="en-US" sz="2200" spc="-85">
                <a:solidFill>
                  <a:srgbClr val="000000"/>
                </a:solidFill>
                <a:latin typeface="Garamond" panose="02020603050405020304" pitchFamily="1"/>
              </a:rPr>
              <a:t>pesets </a:t>
            </a:r>
          </a:p>
          <a:p>
            <a:pPr marL="0" marR="0" indent="0" algn="r">
              <a:lnSpc>
                <a:spcPts val="1400"/>
              </a:lnSpc>
              <a:spcBef>
                <a:spcPts val="0"/>
              </a:spcBef>
              <a:spcAft>
                <a:spcPts val="1190"/>
              </a:spcAft>
            </a:pPr>
            <a:r>
              <a:rPr lang="en-US" sz="2550" spc="-55">
                <a:solidFill>
                  <a:srgbClr val="000000"/>
                </a:solidFill>
                <a:latin typeface="Verdana" panose="02020603050405020304" pitchFamily="2"/>
              </a:rPr>
              <a:t>al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12710160" y="1188720"/>
            <a:ext cx="1615440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0025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tabLst>
                <a:tab pos="182880" algn="l"/>
                <a:tab pos="1051560" algn="l"/>
                <a:tab pos="16459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- . ( .);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13947775" y="1515110"/>
            <a:ext cx="377825" cy="175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45720" marR="0" indent="0" algn="l">
              <a:lnSpc>
                <a:spcPts val="900"/>
              </a:lnSpc>
              <a:spcAft>
                <a:spcPts val="395"/>
              </a:spcAft>
              <a:buFont typeface="Symbol"/>
              <a:buChar char="·"/>
            </a:pPr>
            <a:r>
              <a:rPr lang="en-US" sz="750" spc="-30">
                <a:solidFill>
                  <a:srgbClr val="000000"/>
                </a:solidFill>
                <a:latin typeface="Verdana" panose="02020603050405020304" pitchFamily="2"/>
              </a:rPr>
              <a:t>z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13490575" y="1515110"/>
            <a:ext cx="170180" cy="175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l">
              <a:lnSpc>
                <a:spcPts val="800"/>
              </a:lnSpc>
              <a:spcAft>
                <a:spcPts val="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.\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3039090" y="1691005"/>
            <a:ext cx="1203960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r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1935"/>
              </a:spcAft>
              <a:tabLst>
                <a:tab pos="594360" algn="l"/>
              </a:tabLst>
            </a:pPr>
            <a:r>
              <a:rPr lang="en-US" sz="650" spc="-15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0774680" y="1962785"/>
            <a:ext cx="530225" cy="85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548640" algn="r"/>
              </a:tabLst>
            </a:pPr>
            <a:r>
              <a:rPr lang="en-US" sz="900" u="sng" spc="0">
                <a:solidFill>
                  <a:srgbClr val="000000"/>
                </a:solidFill>
                <a:latin typeface="Verdana" panose="02020603050405020304" pitchFamily="2"/>
              </a:rPr>
              <a:t>) • 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178810" y="2007870"/>
            <a:ext cx="1487805" cy="3987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640080" marR="0" indent="91440" algn="l">
              <a:lnSpc>
                <a:spcPts val="300"/>
              </a:lnSpc>
              <a:spcAft>
                <a:spcPts val="0"/>
              </a:spcAft>
              <a:buFont typeface="Symbol"/>
              <a:buChar char="·"/>
              <a:tabLst>
                <a:tab pos="1051560" algn="l"/>
                <a:tab pos="15087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-• • • ' •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  <a:p>
            <a:pPr marL="8686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960120" algn="r"/>
                <a:tab pos="105156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25"/>
              </a:spcAft>
              <a:buFont typeface="Symbol"/>
              <a:buChar char="·"/>
              <a:tabLst>
                <a:tab pos="274320" algn="l"/>
                <a:tab pos="64008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 ' '' </a:t>
            </a:r>
          </a:p>
          <a:p>
            <a:pPr marL="502920" marR="320040" indent="0" algn="l">
              <a:lnSpc>
                <a:spcPts val="200"/>
              </a:lnSpc>
              <a:spcBef>
                <a:spcPts val="40"/>
              </a:spcBef>
              <a:spcAft>
                <a:spcPts val="0"/>
              </a:spcAft>
              <a:tabLst>
                <a:tab pos="640080" algn="l"/>
                <a:tab pos="960120" algn="l"/>
                <a:tab pos="109728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f"..k ''' • -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</a:p>
          <a:p>
            <a:pPr marL="731520" marR="0" indent="182880" algn="l">
              <a:lnSpc>
                <a:spcPts val="800"/>
              </a:lnSpc>
              <a:spcBef>
                <a:spcPts val="8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.•• ,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4879975" y="2081530"/>
            <a:ext cx="6842760" cy="822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26974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  <a:tabLst>
                <a:tab pos="3291840" algn="l"/>
                <a:tab pos="3429000" algn="l"/>
                <a:tab pos="4617720" algn="l"/>
                <a:tab pos="4800600" algn="l"/>
                <a:tab pos="5577840" algn="l"/>
                <a:tab pos="5989320" algn="l"/>
                <a:tab pos="6263640" algn="l"/>
                <a:tab pos="6263640" algn="r"/>
              </a:tabLst>
            </a:pP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9. 7</a:t>
            </a:r>
            <a:r>
              <a:rPr lang="en-US" sz="550" i="1" spc="-2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00" i="1" spc="-2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• 4 i • </a:t>
            </a:r>
            <a:r>
              <a:rPr lang="en-US" sz="550" i="1" spc="-20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550" i="1" spc="-20">
                <a:solidFill>
                  <a:srgbClr val="000000"/>
                </a:solidFill>
                <a:latin typeface="Verdana" panose="02020603050405020304" pitchFamily="2"/>
              </a:rPr>
              <a:t>c )  '. • • —. .. </a:t>
            </a:r>
          </a:p>
          <a:p>
            <a:pPr marL="9144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365760" algn="r"/>
                <a:tab pos="960120" algn="l"/>
              </a:tabLs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- , —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  <a:p>
            <a:pPr marL="32004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365760" algn="r"/>
                <a:tab pos="960120" algn="l"/>
                <a:tab pos="1188720" algn="l"/>
                <a:tab pos="1280160" algn="l"/>
                <a:tab pos="1691640" algn="r"/>
                <a:tab pos="1920240" algn="r"/>
                <a:tab pos="2011680" algn="l"/>
                <a:tab pos="2331720" algn="l"/>
                <a:tab pos="2788920" algn="l"/>
                <a:tab pos="3200400" algn="l"/>
                <a:tab pos="5760720" algn="l"/>
                <a:tab pos="6172200" algn="l"/>
              </a:tabLst>
            </a:pP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••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:-.7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', •• ' ./ • '''' .-.. _, •,n.-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'''t </a:t>
            </a:r>
            <a:r>
              <a:rPr lang="en-US" sz="550" spc="0" baseline="-25000">
                <a:solidFill>
                  <a:srgbClr val="000000"/>
                </a:solidFill>
                <a:latin typeface="Verdana" panose="02020603050405020304" pitchFamily="2"/>
              </a:rPr>
              <a:t>•N</a:t>
            </a:r>
            <a:r>
              <a:rPr lang="en-US" sz="100" i="1" spc="0" baseline="300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550" i="1" spc="0" baseline="30000">
                <a:solidFill>
                  <a:srgbClr val="000000"/>
                </a:solidFill>
                <a:latin typeface="Verdana" panose="02020603050405020304" pitchFamily="2"/>
              </a:rPr>
              <a:t>t'I</a:t>
            </a: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3154680" marR="0" indent="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tabLst>
                <a:tab pos="342900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,,-- , </a:t>
            </a:r>
          </a:p>
          <a:p>
            <a:pPr marL="562356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62636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- 'c'• -'• </a:t>
            </a:r>
          </a:p>
          <a:p>
            <a:pPr marL="8229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  <a:tab pos="960120" algn="l"/>
                <a:tab pos="1188720" algn="l"/>
                <a:tab pos="1691640" algn="r"/>
                <a:tab pos="1783080" algn="l"/>
                <a:tab pos="21031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. •-• )--/,‘' • , I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s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.: I: • </a:t>
            </a:r>
          </a:p>
          <a:p>
            <a:pPr marL="68580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1097280" algn="l"/>
                <a:tab pos="2103120" algn="r"/>
                <a:tab pos="2468880" algn="l"/>
                <a:tab pos="265176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-1 ',-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..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4'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' ' -- • , </a:t>
            </a:r>
          </a:p>
          <a:p>
            <a:pPr marL="2514600" marR="0" indent="22860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95">
                <a:solidFill>
                  <a:srgbClr val="000000"/>
                </a:solidFill>
                <a:latin typeface="Verdana" panose="02020603050405020304" pitchFamily="2"/>
              </a:rPr>
              <a:t>f )-- - </a:t>
            </a:r>
          </a:p>
          <a:p>
            <a:pPr marL="30632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3200400" algn="l"/>
                <a:tab pos="3291840" algn="l"/>
                <a:tab pos="3703320" algn="l"/>
                <a:tab pos="4297680" algn="l"/>
                <a:tab pos="4434840" algn="l"/>
                <a:tab pos="4526280" algn="l"/>
                <a:tab pos="4617720" algn="l"/>
                <a:tab pos="4892040" algn="l"/>
                <a:tab pos="5303520" algn="r"/>
                <a:tab pos="5532120" algn="r"/>
                <a:tab pos="5623560" algn="l"/>
                <a:tab pos="5760720" algn="l"/>
                <a:tab pos="5989320" algn="l"/>
                <a:tab pos="6217920" algn="l"/>
              </a:tabLst>
            </a:pP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'''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.3</a:t>
            </a:r>
            <a:r>
              <a:rPr lang="en-US" sz="100" spc="-2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' \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750" spc="-20" baseline="30000">
                <a:solidFill>
                  <a:srgbClr val="000000"/>
                </a:solidFill>
                <a:latin typeface="Verdana" panose="02020603050405020304" pitchFamily="2"/>
              </a:rPr>
              <a:t>—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 -' ----• . • • ,N.'.... 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N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.- ' _ , </a:t>
            </a:r>
            <a:r>
              <a:rPr lang="en-US" sz="650" i="1" spc="-20">
                <a:solidFill>
                  <a:srgbClr val="000000"/>
                </a:solidFill>
                <a:latin typeface="Verdana" panose="02020603050405020304" pitchFamily="2"/>
              </a:rPr>
              <a:t>.1 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4 ' _. :'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'1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/</a:t>
            </a:r>
            <a:r>
              <a:rPr lang="en-US" sz="650" spc="-20" baseline="-25000">
                <a:solidFill>
                  <a:srgbClr val="000000"/>
                </a:solidFill>
                <a:latin typeface="Garamond" panose="02020603050405020304" pitchFamily="2"/>
              </a:rPr>
              <a:t>4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'4.</a:t>
            </a:r>
            <a:r>
              <a:rPr lang="en-US" sz="650" spc="-20" baseline="30000">
                <a:solidFill>
                  <a:srgbClr val="000000"/>
                </a:solidFill>
                <a:latin typeface="Verdana" panose="02020603050405020304" pitchFamily="2"/>
              </a:rPr>
              <a:t>(</a:t>
            </a: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 '- k </a:t>
            </a:r>
          </a:p>
          <a:p>
            <a:pPr marL="429768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4434840" algn="l"/>
                <a:tab pos="4937760" algn="l"/>
                <a:tab pos="5029200" algn="l"/>
                <a:tab pos="5303520" algn="r"/>
                <a:tab pos="5394960" algn="l"/>
                <a:tab pos="5577840" algn="l"/>
                <a:tab pos="5897880" algn="l"/>
                <a:tab pos="6263640" algn="r"/>
                <a:tab pos="6355080" algn="l"/>
                <a:tab pos="6492240" algn="l"/>
                <a:tab pos="6675120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. .1-- • - .%- , '.. .' ji: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 r' . ),, . It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 . </a:t>
            </a:r>
          </a:p>
          <a:p>
            <a:pPr marL="365760" marR="0" indent="4572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94360" algn="l"/>
                <a:tab pos="777240" algn="l"/>
                <a:tab pos="960120" algn="l"/>
                <a:tab pos="1280160" algn="l"/>
                <a:tab pos="2423160" algn="l"/>
                <a:tab pos="2697480" algn="l"/>
                <a:tab pos="4251960" algn="l"/>
                <a:tab pos="4389120" algn="l"/>
                <a:tab pos="4617720" algn="l"/>
                <a:tab pos="4800600" algn="l"/>
                <a:tab pos="5029200" algn="l"/>
              </a:tabLst>
            </a:pPr>
            <a:r>
              <a:rPr lang="en-US" sz="650" i="1" spc="-5">
                <a:solidFill>
                  <a:srgbClr val="000000"/>
                </a:solidFill>
                <a:latin typeface="Verdana" panose="02020603050405020304" pitchFamily="2"/>
              </a:rPr>
              <a:t>'N..</a:t>
            </a:r>
            <a:r>
              <a:rPr lang="en-US" sz="650" i="1" spc="-5" baseline="30000">
                <a:solidFill>
                  <a:srgbClr val="000000"/>
                </a:solidFill>
                <a:latin typeface="Arial" panose="02020603050405020304" pitchFamily="2"/>
              </a:rPr>
              <a:t>,</a:t>
            </a:r>
            <a:r>
              <a:rPr lang="en-US" sz="100" i="1" spc="-5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i="1" spc="-5">
                <a:solidFill>
                  <a:srgbClr val="000000"/>
                </a:solidFill>
                <a:latin typeface="Verdana" panose="02020603050405020304" pitchFamily="2"/>
              </a:rPr>
              <a:t>. : . ....." ) i ...._ . </a:t>
            </a:r>
            <a:r>
              <a:rPr lang="en-US" sz="650" spc="-5">
                <a:solidFill>
                  <a:srgbClr val="000000"/>
                </a:solidFill>
                <a:latin typeface="Verdana" panose="02020603050405020304" pitchFamily="2"/>
              </a:rPr>
              <a:t>• . 1 , , .. .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  <a:tab pos="1051560" algn="l"/>
                <a:tab pos="1920240" algn="r"/>
                <a:tab pos="2011680" algn="l"/>
                <a:tab pos="3017520" algn="l"/>
                <a:tab pos="3291840" algn="l"/>
              </a:tabLst>
            </a:pPr>
            <a:r>
              <a:rPr lang="en-US" sz="100" spc="-1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- • --•••• " 2- • ......,--•: • </a:t>
            </a:r>
            <a:r>
              <a:rPr lang="en-US" sz="650" spc="-10" baseline="-25000">
                <a:solidFill>
                  <a:srgbClr val="000000"/>
                </a:solidFill>
                <a:latin typeface="Garamond" panose="02020603050405020304" pitchFamily="2"/>
              </a:rPr>
              <a:t>f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• • . • '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f) -•I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T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.-••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'</a:t>
            </a:r>
            <a:r>
              <a:rPr lang="en-US" sz="650" spc="-1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650" spc="-10">
                <a:solidFill>
                  <a:srgbClr val="000000"/>
                </a:solidFill>
                <a:latin typeface="Verdana" panose="02020603050405020304" pitchFamily="2"/>
              </a:rPr>
              <a:t>:\ ; ',"' , - • , </a:t>
            </a:r>
          </a:p>
          <a:p>
            <a:pPr marL="24231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834640" algn="l"/>
                <a:tab pos="3063240" algn="l"/>
                <a:tab pos="3291840" algn="l"/>
                <a:tab pos="4114800" algn="l"/>
                <a:tab pos="4434840" algn="l"/>
                <a:tab pos="4800600" algn="l"/>
                <a:tab pos="5029200" algn="l"/>
                <a:tab pos="5303520" algn="r"/>
                <a:tab pos="5532120" algn="r"/>
                <a:tab pos="5623560" algn="l"/>
                <a:tab pos="5760720" algn="l"/>
                <a:tab pos="5989320" algn="l"/>
                <a:tab pos="6263640" algn="l"/>
                <a:tab pos="6263640" algn="r"/>
                <a:tab pos="64922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!re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! '- - 't , • -• - (' • 'rt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.: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, " . . - • - • • :-... ..„ r• . • ' -:,. _, : 1 . ,... \ ,_ </a:t>
            </a:r>
          </a:p>
          <a:p>
            <a:pPr marL="37490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3977640" algn="l"/>
                <a:tab pos="4114800" algn="l"/>
                <a:tab pos="4297680" algn="l"/>
                <a:tab pos="5532120" algn="r"/>
                <a:tab pos="5669280" algn="l"/>
                <a:tab pos="626364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_. </a:t>
            </a: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550" spc="0" baseline="-25000">
                <a:solidFill>
                  <a:srgbClr val="000000"/>
                </a:solidFill>
                <a:latin typeface="Verdana" panose="02020603050405020304" pitchFamily="2"/>
              </a:rPr>
              <a:t>I.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... ,._, _ , . - ••... _ .... \ \ </a:t>
            </a:r>
          </a:p>
          <a:p>
            <a:pPr marL="260604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3200400" algn="l"/>
                <a:tab pos="3977640" algn="l"/>
                <a:tab pos="4114800" algn="l"/>
                <a:tab pos="452628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, . - • . ..5c . .?-</a:t>
            </a:r>
            <a:r>
              <a:rPr lang="en-US" sz="650" spc="-30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'•</a:t>
            </a:r>
            <a:r>
              <a:rPr lang="en-US" sz="650" spc="-30" baseline="-25000">
                <a:solidFill>
                  <a:srgbClr val="000000"/>
                </a:solidFill>
                <a:latin typeface="Verdana" panose="02020603050405020304" pitchFamily="2"/>
              </a:rPr>
              <a:t>...</a:t>
            </a: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„,:. </a:t>
            </a:r>
          </a:p>
          <a:p>
            <a:pPr marL="5486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85800" algn="l"/>
                <a:tab pos="9144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._ _ • </a:t>
            </a:r>
          </a:p>
          <a:p>
            <a:pPr marL="15087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' --•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3770610" y="2121535"/>
            <a:ext cx="923925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27432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9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  <a:p>
            <a:pPr marL="0" marR="0" indent="0" algn="l">
              <a:lnSpc>
                <a:spcPts val="1100"/>
              </a:lnSpc>
              <a:spcBef>
                <a:spcPts val="195"/>
              </a:spcBef>
              <a:spcAft>
                <a:spcPts val="20"/>
              </a:spcAft>
              <a:tabLst>
                <a:tab pos="457200" algn="l"/>
                <a:tab pos="594360" algn="l"/>
                <a:tab pos="96012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(-_.' .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001770" y="2406650"/>
            <a:ext cx="131445" cy="187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/>
          <a:lstStyle/>
          <a:p>
            <a:pPr marL="45720" marR="0" indent="0" algn="r">
              <a:lnSpc>
                <a:spcPts val="1000"/>
              </a:lnSpc>
              <a:spcAft>
                <a:spcPts val="0"/>
              </a:spcAft>
            </a:pPr>
            <a:r>
              <a:rPr lang="en-US" sz="900" spc="-1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850" spc="-175">
                <a:solidFill>
                  <a:srgbClr val="000000"/>
                </a:solidFill>
                <a:latin typeface="Garamond" panose="02020603050405020304" pitchFamily="2"/>
              </a:rPr>
              <a:t>4</a:t>
            </a:r>
            <a:r>
              <a:rPr lang="en-US" sz="850" spc="-175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-175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2932430" y="2593975"/>
            <a:ext cx="1200785" cy="447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020" rIns="0" bIns="0" anchor="t"/>
          <a:lstStyle/>
          <a:p>
            <a:pPr marL="18288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6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  <a:p>
            <a:pPr marL="1097280" marR="0" indent="0" algn="l">
              <a:lnSpc>
                <a:spcPts val="6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650" spc="-25">
                <a:solidFill>
                  <a:srgbClr val="000000"/>
                </a:solidFill>
                <a:latin typeface="Verdana" panose="02020603050405020304" pitchFamily="2"/>
              </a:rPr>
              <a:t>.•. </a:t>
            </a:r>
          </a:p>
          <a:p>
            <a:pPr marL="4572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37160" algn="l"/>
                <a:tab pos="182880" algn="l"/>
                <a:tab pos="868680" algn="l"/>
                <a:tab pos="11430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 • ' ' •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500"/>
              </a:spcAft>
              <a:buFont typeface="Symbol"/>
              <a:buChar char="·"/>
              <a:tabLst>
                <a:tab pos="182880" algn="l"/>
                <a:tab pos="685800" algn="l"/>
                <a:tab pos="91440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, • . .• - _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3653770" y="2587625"/>
            <a:ext cx="24130" cy="52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• 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14840585" y="2611120"/>
            <a:ext cx="80010" cy="391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800"/>
              </a:lnSpc>
              <a:spcAft>
                <a:spcPts val="226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4733290" y="3063240"/>
            <a:ext cx="1503045" cy="2470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28600" algn="l"/>
                <a:tab pos="777240" algn="l"/>
                <a:tab pos="1188720" algn="r"/>
                <a:tab pos="1234440" algn="l"/>
                <a:tab pos="1325880" algn="l"/>
              </a:tabLst>
            </a:pP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-•••.:' '. </a:t>
            </a:r>
            <a:r>
              <a:rPr lang="en-US" sz="650" spc="-75" baseline="30000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Vv....</a:t>
            </a:r>
            <a:r>
              <a:rPr lang="en-US" sz="650" spc="-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spc="-75">
                <a:solidFill>
                  <a:srgbClr val="000000"/>
                </a:solidFill>
                <a:latin typeface="Verdana" panose="02020603050405020304" pitchFamily="2"/>
              </a:rPr>
              <a:t> ' • . / •`-'\-- - I '''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777240" algn="l"/>
                <a:tab pos="1051560" algn="l"/>
                <a:tab pos="1097280" algn="l"/>
                <a:tab pos="1325880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t • ) .. \ ,,_\ • , 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650865" y="3310255"/>
            <a:ext cx="585470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302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71145" algn="r"/>
                <a:tab pos="31686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. ,l , ,••••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7208520" y="3441065"/>
            <a:ext cx="320040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idx="10"/>
          </p:nvPr>
        </p:nvSpPr>
        <p:spPr>
          <a:xfrm>
            <a:off x="8991600" y="3002280"/>
            <a:ext cx="3477895" cy="36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  <a:tabLst>
                <a:tab pos="731520" algn="l"/>
                <a:tab pos="34747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.-,-, ,- _ . 5. .- / g'Ulfe dimensions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and layout have been approximated </a:t>
            </a:r>
          </a:p>
          <a:p>
            <a:pPr marL="2743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347472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-_,• - ,•••, '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and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mazy-Change slightly due to construction variances </a:t>
            </a:r>
          </a:p>
          <a:p>
            <a:pPr marL="457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548640" algn="l"/>
                <a:tab pos="868680" algn="l"/>
                <a:tab pos="3474720" algn="r"/>
              </a:tabLst>
            </a:pPr>
            <a:r>
              <a:rPr lang="en-US" sz="650" spc="-20">
                <a:solidFill>
                  <a:srgbClr val="000000"/>
                </a:solidFill>
                <a:latin typeface="Verdana" panose="02020603050405020304" pitchFamily="2"/>
              </a:rPr>
              <a:t>t . .•.. ..: - :. </a:t>
            </a:r>
            <a:r>
              <a:rPr lang="en-US" sz="750" spc="-20">
                <a:solidFill>
                  <a:srgbClr val="000000"/>
                </a:solidFill>
                <a:latin typeface="Verdana" panose="02020603050405020304" pitchFamily="2"/>
              </a:rPr>
              <a:t>or required design changes made during construction. 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8991600" y="3371215"/>
            <a:ext cx="2508250" cy="188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  <a:tab pos="1783080" algn="l"/>
              </a:tabLst>
            </a:pPr>
            <a:r>
              <a:rPr lang="en-US" sz="750" spc="-10">
                <a:solidFill>
                  <a:srgbClr val="000000"/>
                </a:solidFill>
                <a:latin typeface="Verdana" panose="02020603050405020304" pitchFamily="2"/>
              </a:rPr>
              <a:t>?__:. ( •''i. .• -., </a:t>
            </a:r>
          </a:p>
          <a:p>
            <a:pPr marL="36576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245">
                <a:solidFill>
                  <a:srgbClr val="000000"/>
                </a:solidFill>
                <a:latin typeface="Verdana" panose="02020603050405020304" pitchFamily="2"/>
              </a:rPr>
              <a:t>',• \  7   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14691360" y="3002280"/>
            <a:ext cx="570230" cy="680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0355" rIns="0" bIns="0" anchor="t"/>
          <a:lstStyle/>
          <a:p>
            <a:pPr marL="13716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650" spc="-120">
                <a:solidFill>
                  <a:srgbClr val="000000"/>
                </a:solidFill>
                <a:latin typeface="Verdana" panose="02020603050405020304" pitchFamily="2"/>
              </a:rPr>
              <a:t>5' </a:t>
            </a:r>
          </a:p>
          <a:p>
            <a:pPr marL="457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305">
                <a:solidFill>
                  <a:srgbClr val="000000"/>
                </a:solidFill>
                <a:latin typeface="Verdana" panose="02020603050405020304" pitchFamily="2"/>
              </a:rPr>
              <a:t>— . A </a:t>
            </a:r>
          </a:p>
          <a:p>
            <a:pPr marL="45720" marR="0" indent="0" algn="l">
              <a:lnSpc>
                <a:spcPts val="700"/>
              </a:lnSpc>
              <a:spcBef>
                <a:spcPts val="0"/>
              </a:spcBef>
              <a:spcAft>
                <a:spcPts val="420"/>
              </a:spcAft>
            </a:pPr>
            <a:r>
              <a:rPr lang="en-US" sz="850" spc="-30">
                <a:solidFill>
                  <a:srgbClr val="000000"/>
                </a:solidFill>
                <a:latin typeface="Garamond" panose="02020603050405020304" pitchFamily="2"/>
              </a:rPr>
              <a:t>,.e 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3337560" y="3041650"/>
            <a:ext cx="5670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0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F • </a:t>
            </a:r>
          </a:p>
          <a:p>
            <a:pPr marL="228600" marR="0" indent="1097280" algn="l">
              <a:lnSpc>
                <a:spcPts val="4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2770505" y="3142615"/>
            <a:ext cx="1134110" cy="164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~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J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4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t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2944495" y="3307080"/>
            <a:ext cx="960120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94360" marR="0" indent="0" algn="l">
              <a:lnSpc>
                <a:spcPts val="600"/>
              </a:lnSpc>
              <a:spcAft>
                <a:spcPts val="0"/>
              </a:spcAft>
              <a:tabLst>
                <a:tab pos="923290" algn="r"/>
              </a:tabLst>
            </a:pP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N...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r 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idx="10"/>
          </p:nvPr>
        </p:nvSpPr>
        <p:spPr>
          <a:xfrm>
            <a:off x="2837815" y="3420110"/>
            <a:ext cx="106680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435610" algn="l"/>
                <a:tab pos="70993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'N'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LI • </a:t>
            </a:r>
          </a:p>
        </p:txBody>
      </p:sp>
      <p:sp>
        <p:nvSpPr>
          <p:cNvPr id="75" name="Text Placeholder 74"/>
          <p:cNvSpPr>
            <a:spLocks noGrp="1"/>
          </p:cNvSpPr>
          <p:nvPr>
            <p:ph type="body" idx="10"/>
          </p:nvPr>
        </p:nvSpPr>
        <p:spPr>
          <a:xfrm>
            <a:off x="3100070" y="3535680"/>
            <a:ext cx="804545" cy="14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900"/>
              </a:lnSpc>
              <a:spcAft>
                <a:spcPts val="150"/>
              </a:spcAft>
              <a:tabLst>
                <a:tab pos="447675" algn="r"/>
              </a:tabLst>
            </a:pP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,</a:t>
            </a:r>
            <a:r>
              <a:rPr lang="en-US" sz="8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0" baseline="-25000">
                <a:solidFill>
                  <a:srgbClr val="000000"/>
                </a:solidFill>
                <a:latin typeface="Garamond" panose="02020603050405020304" pitchFamily="2"/>
              </a:rPr>
              <a:t>.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2 •• 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idx="10"/>
          </p:nvPr>
        </p:nvSpPr>
        <p:spPr>
          <a:xfrm>
            <a:off x="3051175" y="3683000"/>
            <a:ext cx="533400" cy="242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137160" algn="l"/>
                <a:tab pos="228600" algn="l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.. , - </a:t>
            </a:r>
          </a:p>
          <a:p>
            <a:pPr marL="182880" marR="0" indent="0" algn="l">
              <a:lnSpc>
                <a:spcPts val="800"/>
              </a:lnSpc>
              <a:spcBef>
                <a:spcPts val="305"/>
              </a:spcBef>
              <a:spcAft>
                <a:spcPts val="0"/>
              </a:spcAft>
              <a:tabLst>
                <a:tab pos="548640" algn="r"/>
              </a:tabLst>
            </a:pP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 • - 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13795375" y="3864610"/>
            <a:ext cx="137160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137160" algn="r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'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15036800" y="3992245"/>
            <a:ext cx="86360" cy="100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10055225" y="4035425"/>
            <a:ext cx="1345565" cy="277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2100"/>
              </a:lnSpc>
              <a:spcAft>
                <a:spcPts val="0"/>
              </a:spcAft>
            </a:pPr>
            <a:r>
              <a:rPr lang="en-US" sz="2550" b="1" spc="-240">
                <a:solidFill>
                  <a:srgbClr val="000000"/>
                </a:solidFill>
                <a:latin typeface="Verdana" panose="02020603050405020304" pitchFamily="2"/>
              </a:rPr>
              <a:t>MASTER 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12564110" y="4367530"/>
            <a:ext cx="411480" cy="241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-60">
                <a:solidFill>
                  <a:srgbClr val="000000"/>
                </a:solidFill>
                <a:latin typeface="Verdana" panose="02020603050405020304" pitchFamily="2"/>
              </a:rPr>
              <a:t>/••-. </a:t>
            </a:r>
          </a:p>
          <a:p>
            <a:pPr marL="182880" marR="0" indent="0" algn="l">
              <a:lnSpc>
                <a:spcPts val="900"/>
              </a:lnSpc>
              <a:spcBef>
                <a:spcPts val="295"/>
              </a:spcBef>
              <a:spcAft>
                <a:spcPts val="255"/>
              </a:spcAft>
              <a:tabLst>
                <a:tab pos="457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;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)1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,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89" name="Text Placeholder 88"/>
          <p:cNvSpPr>
            <a:spLocks noGrp="1"/>
          </p:cNvSpPr>
          <p:nvPr>
            <p:ph type="body" idx="10"/>
          </p:nvPr>
        </p:nvSpPr>
        <p:spPr>
          <a:xfrm>
            <a:off x="12472670" y="4949825"/>
            <a:ext cx="4572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e </a:t>
            </a:r>
          </a:p>
        </p:txBody>
      </p:sp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13789025" y="5084445"/>
            <a:ext cx="1469390" cy="97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4114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( •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13959840" y="5181600"/>
            <a:ext cx="1298575" cy="54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240665" algn="r"/>
                <a:tab pos="423545" algn="l"/>
                <a:tab pos="56070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'r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-' •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14514830" y="5312410"/>
            <a:ext cx="743585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r">
              <a:lnSpc>
                <a:spcPts val="1000"/>
              </a:lnSpc>
              <a:spcAft>
                <a:spcPts val="0"/>
              </a:spcAft>
            </a:pPr>
            <a:r>
              <a:rPr lang="en-US" sz="750" spc="335">
                <a:solidFill>
                  <a:srgbClr val="000000"/>
                </a:solidFill>
                <a:latin typeface="Arial" panose="02020603050405020304" pitchFamily="2"/>
              </a:rPr>
              <a:t>/ .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3017520" y="5114290"/>
            <a:ext cx="82931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228600" algn="l"/>
                <a:tab pos="8686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,")) „,..5 </a:t>
            </a:r>
          </a:p>
        </p:txBody>
      </p:sp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14474825" y="5455285"/>
            <a:ext cx="73660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640080" algn="l">
              <a:lnSpc>
                <a:spcPts val="800"/>
              </a:lnSpc>
              <a:spcAft>
                <a:spcPts val="935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is 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13813790" y="5761355"/>
            <a:ext cx="1558290" cy="11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13983970" y="5872480"/>
            <a:ext cx="1388110" cy="18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207645" algn="l"/>
              </a:tabLst>
            </a:pPr>
            <a:r>
              <a:rPr lang="en-US" sz="650" spc="-25">
                <a:solidFill>
                  <a:srgbClr val="000000"/>
                </a:solidFill>
                <a:latin typeface="Verdana" panose="02020603050405020304" pitchFamily="2"/>
              </a:rPr>
              <a:t>r . </a:t>
            </a:r>
          </a:p>
        </p:txBody>
      </p:sp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13780135" y="6056630"/>
            <a:ext cx="1591945" cy="669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502920" marR="0" indent="45720" algn="l">
              <a:lnSpc>
                <a:spcPts val="800"/>
              </a:lnSpc>
              <a:spcAft>
                <a:spcPts val="3610"/>
              </a:spcAft>
              <a:buFont typeface="Symbol"/>
              <a:buChar char="·"/>
              <a:tabLst>
                <a:tab pos="12801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--k •-• — • 7 / </a:t>
            </a:r>
          </a:p>
        </p:txBody>
      </p:sp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14956790" y="6725920"/>
            <a:ext cx="415290" cy="140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38989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4% • 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13746480" y="6866890"/>
            <a:ext cx="162560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1143000" algn="l"/>
                <a:tab pos="160020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7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(</a:t>
            </a:r>
            <a:r>
              <a:rPr lang="en-US" sz="1100" spc="0">
                <a:solidFill>
                  <a:srgbClr val="000000"/>
                </a:solidFill>
                <a:latin typeface="Arial Narrow" panose="02020603050405020304" pitchFamily="2"/>
              </a:rPr>
              <a:t> •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.n-1' •••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r: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"?' </a:t>
            </a:r>
          </a:p>
          <a:p>
            <a:pPr marL="1051560" marR="0" indent="91440" algn="l">
              <a:lnSpc>
                <a:spcPts val="800"/>
              </a:lnSpc>
              <a:spcBef>
                <a:spcPts val="35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spc="-50">
                <a:solidFill>
                  <a:srgbClr val="000000"/>
                </a:solidFill>
                <a:latin typeface="Verdana" panose="02020603050405020304" pitchFamily="2"/>
              </a:rPr>
              <a:t>), </a:t>
            </a:r>
          </a:p>
          <a:p>
            <a:pPr marL="182880" marR="0" indent="0" algn="l">
              <a:lnSpc>
                <a:spcPts val="1000"/>
              </a:lnSpc>
              <a:spcBef>
                <a:spcPts val="130"/>
              </a:spcBef>
              <a:spcAft>
                <a:spcPts val="2230"/>
              </a:spcAft>
              <a:tabLst>
                <a:tab pos="274320" algn="l"/>
                <a:tab pos="365760" algn="l"/>
                <a:tab pos="731520" algn="l"/>
              </a:tabLst>
            </a:pPr>
            <a:r>
              <a:rPr lang="en-US" sz="650" spc="340">
                <a:solidFill>
                  <a:srgbClr val="000000"/>
                </a:solidFill>
                <a:latin typeface="Verdana" panose="02020603050405020304" pitchFamily="2"/>
              </a:rPr>
              <a:t>. • .</a:t>
            </a:r>
            <a:r>
              <a:rPr lang="en-US" sz="650" spc="340" baseline="30000">
                <a:solidFill>
                  <a:srgbClr val="000000"/>
                </a:solidFill>
                <a:latin typeface="Verdana" panose="02020603050405020304" pitchFamily="2"/>
              </a:rPr>
              <a:t>3</a:t>
            </a:r>
            <a:r>
              <a:rPr lang="en-US" sz="650" spc="340">
                <a:solidFill>
                  <a:srgbClr val="000000"/>
                </a:solidFill>
                <a:latin typeface="Verdana" panose="02020603050405020304" pitchFamily="2"/>
              </a:rPr>
              <a:t>' •—. - • </a:t>
            </a:r>
          </a:p>
        </p:txBody>
      </p:sp>
      <p:sp>
        <p:nvSpPr>
          <p:cNvPr id="104" name="Text Placeholder 103"/>
          <p:cNvSpPr>
            <a:spLocks noGrp="1"/>
          </p:cNvSpPr>
          <p:nvPr>
            <p:ph type="body" idx="10"/>
          </p:nvPr>
        </p:nvSpPr>
        <p:spPr>
          <a:xfrm>
            <a:off x="2895600" y="6417310"/>
            <a:ext cx="600710" cy="151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64008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'? • 1 '.4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)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idx="10"/>
          </p:nvPr>
        </p:nvSpPr>
        <p:spPr>
          <a:xfrm>
            <a:off x="14188440" y="7565390"/>
            <a:ext cx="1164590" cy="111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14188440" y="7676515"/>
            <a:ext cx="1164590" cy="260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ctr">
              <a:lnSpc>
                <a:spcPts val="500"/>
              </a:lnSpc>
              <a:spcAft>
                <a:spcPts val="1345"/>
              </a:spcAf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07" name="Text Placeholder 106"/>
          <p:cNvSpPr>
            <a:spLocks noGrp="1"/>
          </p:cNvSpPr>
          <p:nvPr>
            <p:ph type="body" idx="10"/>
          </p:nvPr>
        </p:nvSpPr>
        <p:spPr>
          <a:xfrm>
            <a:off x="3056890" y="7936865"/>
            <a:ext cx="1384300" cy="627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700"/>
              </a:lnSpc>
              <a:spcAft>
                <a:spcPts val="0"/>
              </a:spcAft>
              <a:tabLst>
                <a:tab pos="868680" algn="l"/>
              </a:tabLst>
            </a:pPr>
            <a:r>
              <a:rPr lang="en-US" sz="850" spc="-25">
                <a:solidFill>
                  <a:srgbClr val="000000"/>
                </a:solidFill>
                <a:latin typeface="Garamond" panose="02020603050405020304" pitchFamily="2"/>
              </a:rPr>
              <a:t>' • </a:t>
            </a:r>
          </a:p>
          <a:p>
            <a:pPr marL="182880" marR="0" indent="365760" algn="l">
              <a:lnSpc>
                <a:spcPts val="11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"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3056890" y="8619490"/>
            <a:ext cx="3017520" cy="30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800"/>
              </a:lnSpc>
              <a:spcAft>
                <a:spcPts val="0"/>
              </a:spcAft>
              <a:tabLst>
                <a:tab pos="365760" algn="l"/>
                <a:tab pos="457200" algn="l"/>
                <a:tab pos="640080" algn="l"/>
                <a:tab pos="2286000" algn="l"/>
                <a:tab pos="2377440" algn="l"/>
              </a:tabLst>
            </a:pPr>
            <a:r>
              <a:rPr lang="en-US" sz="650" spc="-45">
                <a:solidFill>
                  <a:srgbClr val="000000"/>
                </a:solidFill>
                <a:latin typeface="Verdana" panose="02020603050405020304" pitchFamily="2"/>
              </a:rPr>
              <a:t>• • •' " • •3': " • </a:t>
            </a:r>
          </a:p>
          <a:p>
            <a:pPr marL="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>
                <a:tab pos="182880" algn="r"/>
                <a:tab pos="2423160" algn="l"/>
                <a:tab pos="30175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c,e• • </a:t>
            </a:r>
            <a:r>
              <a:rPr lang="en-US" sz="300" i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100" i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  <a:p>
            <a:pPr marL="26060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2651760" algn="l"/>
              </a:tabLst>
            </a:pPr>
            <a:r>
              <a:rPr lang="en-US" sz="650" spc="185">
                <a:solidFill>
                  <a:srgbClr val="000000"/>
                </a:solidFill>
                <a:latin typeface="Verdana" panose="02020603050405020304" pitchFamily="2"/>
              </a:rPr>
              <a:t>, .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10598150" y="8061960"/>
            <a:ext cx="2562860" cy="344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500"/>
              </a:lnSpc>
              <a:spcAft>
                <a:spcPts val="95"/>
              </a:spcAft>
            </a:pPr>
            <a:r>
              <a:rPr lang="en-US" sz="1600" b="1" spc="5">
                <a:solidFill>
                  <a:srgbClr val="000000"/>
                </a:solidFill>
                <a:latin typeface="Verdana" panose="02020603050405020304" pitchFamily="2"/>
              </a:rPr>
              <a:t>1085 sq. FT.(APPROX 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12103735" y="8540750"/>
            <a:ext cx="36195" cy="81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- 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14319250" y="7936865"/>
            <a:ext cx="1033780" cy="5429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650">
                <a:solidFill>
                  <a:srgbClr val="000000"/>
                </a:solidFill>
                <a:latin typeface="Verdana" panose="02020603050405020304" pitchFamily="2"/>
              </a:rPr>
              <a:t>5...  </a:t>
            </a:r>
          </a:p>
          <a:p>
            <a:pPr marL="594360" marR="0" indent="0" algn="l">
              <a:lnSpc>
                <a:spcPts val="500"/>
              </a:lnSpc>
              <a:spcBef>
                <a:spcPts val="1595"/>
              </a:spcBef>
              <a:spcAft>
                <a:spcPts val="0"/>
              </a:spcAft>
              <a:tabLst>
                <a:tab pos="66484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.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13886815" y="8479790"/>
            <a:ext cx="1466215" cy="133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457200" algn="l"/>
                <a:tab pos="594360" algn="l"/>
                <a:tab pos="14630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 % • • 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9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 ‘.,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511550" y="8921750"/>
            <a:ext cx="15297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r">
              <a:lnSpc>
                <a:spcPts val="300"/>
              </a:lnSpc>
              <a:spcAft>
                <a:spcPts val="0"/>
              </a:spcAft>
            </a:pPr>
            <a:r>
              <a:rPr lang="en-US" sz="550" i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195"/>
              </a:spcAft>
              <a:tabLst>
                <a:tab pos="1097280" algn="l"/>
              </a:tabLst>
            </a:pPr>
            <a:r>
              <a:rPr lang="en-US" sz="550" i="1" spc="-30">
                <a:solidFill>
                  <a:srgbClr val="000000"/>
                </a:solidFill>
                <a:latin typeface="Verdana" panose="02020603050405020304" pitchFamily="2"/>
              </a:rPr>
              <a:t>I f 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15290165" y="8921750"/>
            <a:ext cx="210820" cy="1136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04520" rIns="0" bIns="0" anchor="t"/>
          <a:lstStyle/>
          <a:p>
            <a:pPr marL="0" marR="0" indent="0" algn="r">
              <a:lnSpc>
                <a:spcPts val="8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1000"/>
              </a:lnSpc>
              <a:spcBef>
                <a:spcPts val="225"/>
              </a:spcBef>
              <a:spcAft>
                <a:spcPts val="218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-.1 </a:t>
            </a:r>
          </a:p>
        </p:txBody>
      </p:sp>
      <p:sp>
        <p:nvSpPr>
          <p:cNvPr id="123" name="Text Placeholder 122"/>
          <p:cNvSpPr>
            <a:spLocks noGrp="1"/>
          </p:cNvSpPr>
          <p:nvPr>
            <p:ph type="body" idx="10"/>
          </p:nvPr>
        </p:nvSpPr>
        <p:spPr>
          <a:xfrm>
            <a:off x="7190105" y="9018905"/>
            <a:ext cx="8058785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60120" marR="0" indent="0" algn="l">
              <a:lnSpc>
                <a:spcPts val="100"/>
              </a:lnSpc>
              <a:spcAft>
                <a:spcPts val="0"/>
              </a:spcAft>
              <a:tabLst>
                <a:tab pos="1051560" algn="r"/>
                <a:tab pos="598932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300" spc="0">
                <a:solidFill>
                  <a:srgbClr val="000000"/>
                </a:solidFill>
                <a:latin typeface="Verdana" panose="02020603050405020304" pitchFamily="2"/>
              </a:rPr>
              <a:t>.•. 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„ .</a:t>
            </a:r>
            <a:r>
              <a:rPr lang="en-US" sz="750" spc="0" baseline="30000">
                <a:solidFill>
                  <a:srgbClr val="000000"/>
                </a:solidFill>
                <a:latin typeface="Arial Narrow" panose="02020603050405020304" pitchFamily="2"/>
              </a:rPr>
              <a:t>4</a:t>
            </a: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,;• A; </a:t>
            </a:r>
          </a:p>
          <a:p>
            <a:pPr marL="649224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6537960" algn="l"/>
              </a:tabLst>
            </a:pPr>
            <a:r>
              <a:rPr lang="en-US" sz="650" spc="-55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850" spc="-55">
                <a:solidFill>
                  <a:srgbClr val="000000"/>
                </a:solidFill>
                <a:latin typeface="Garamond" panose="02020603050405020304" pitchFamily="2"/>
              </a:rPr>
              <a:t>-,•••••••-'•-•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5720" algn="r"/>
                <a:tab pos="2514600" algn="r"/>
                <a:tab pos="333756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/ "- .. • </a:t>
            </a:r>
          </a:p>
        </p:txBody>
      </p:sp>
      <p:sp>
        <p:nvSpPr>
          <p:cNvPr id="124" name="Text Placeholder 123"/>
          <p:cNvSpPr>
            <a:spLocks noGrp="1"/>
          </p:cNvSpPr>
          <p:nvPr>
            <p:ph type="body" idx="10"/>
          </p:nvPr>
        </p:nvSpPr>
        <p:spPr>
          <a:xfrm>
            <a:off x="8263255" y="9204960"/>
            <a:ext cx="6985635" cy="234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80160" marR="0" indent="320040" algn="l">
              <a:lnSpc>
                <a:spcPts val="2100"/>
              </a:lnSpc>
              <a:spcAft>
                <a:spcPts val="0"/>
              </a:spcAft>
              <a:buFont typeface="Symbol"/>
              <a:buChar char="·"/>
              <a:tabLst>
                <a:tab pos="-113030" algn="l"/>
                <a:tab pos="-21590" algn="r"/>
                <a:tab pos="161290" algn="l"/>
                <a:tab pos="755650" algn="l"/>
                <a:tab pos="6013450" algn="r"/>
                <a:tab pos="605917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) „.,,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. • • • •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527050" algn="r"/>
                <a:tab pos="1395730" algn="r"/>
                <a:tab pos="6379210" algn="l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N‹ </a:t>
            </a:r>
            <a:r>
              <a:rPr lang="en-US" sz="550" spc="0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 • • •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. </a:t>
            </a:r>
          </a:p>
          <a:p>
            <a:pPr marL="2148840" marR="54864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395730" algn="r"/>
                <a:tab pos="1990090" algn="l"/>
                <a:tab pos="6470650" algn="r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" ••", . . • • </a:t>
            </a:r>
            <a:br/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25" name="Text Placeholder 124"/>
          <p:cNvSpPr>
            <a:spLocks noGrp="1"/>
          </p:cNvSpPr>
          <p:nvPr>
            <p:ph type="body" idx="10"/>
          </p:nvPr>
        </p:nvSpPr>
        <p:spPr>
          <a:xfrm>
            <a:off x="6516370" y="9439910"/>
            <a:ext cx="8732520" cy="3746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434840" marR="0" indent="0" algn="l">
              <a:lnSpc>
                <a:spcPts val="200"/>
              </a:lnSpc>
              <a:spcAft>
                <a:spcPts val="0"/>
              </a:spcAft>
              <a:tabLst>
                <a:tab pos="8400415" algn="r"/>
                <a:tab pos="8629015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z-•:. • " • \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45135" algn="l"/>
                <a:tab pos="719455" algn="r"/>
                <a:tab pos="1039495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•••••.. -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i••" </a:t>
            </a:r>
          </a:p>
          <a:p>
            <a:pPr marL="498348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5394960" marR="0" indent="1234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754495" algn="l"/>
                <a:tab pos="702881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- • • . </a:t>
            </a:r>
          </a:p>
          <a:p>
            <a:pPr marL="246888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725295" algn="r"/>
                <a:tab pos="250253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. • . --,-•-. </a:t>
            </a:r>
          </a:p>
          <a:p>
            <a:pPr marL="182880" marR="0" indent="1234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908175" algn="l"/>
                <a:tab pos="2502535" algn="l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•. </a:t>
            </a:r>
            <a:r>
              <a:rPr lang="en-US" sz="750" spc="0" baseline="30000">
                <a:solidFill>
                  <a:srgbClr val="000000"/>
                </a:solidFill>
                <a:latin typeface="Verdana" panose="02020603050405020304" pitchFamily="2"/>
              </a:rPr>
              <a:t>3-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2 </a:t>
            </a:r>
          </a:p>
          <a:p>
            <a:pPr marL="475488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971415" algn="l"/>
                <a:tab pos="5657215" algn="l"/>
                <a:tab pos="7074535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.. • ' •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5989320" marR="0" indent="91440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7577455" algn="l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  <a:r>
              <a:rPr lang="en-US" sz="550" spc="0" baseline="30000">
                <a:solidFill>
                  <a:srgbClr val="000000"/>
                </a:solidFill>
                <a:latin typeface="Verdana" panose="02020603050405020304" pitchFamily="2"/>
              </a:rPr>
              <a:t>is</a:t>
            </a:r>
          </a:p>
        </p:txBody>
      </p:sp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7010400" y="9814560"/>
            <a:ext cx="8238490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532120" marR="0" indent="0" algn="l">
              <a:lnSpc>
                <a:spcPts val="400"/>
              </a:lnSpc>
              <a:spcAft>
                <a:spcPts val="0"/>
              </a:spcAft>
              <a:tabLst>
                <a:tab pos="3242945" algn="l"/>
                <a:tab pos="4157345" algn="l"/>
                <a:tab pos="4843145" algn="l"/>
                <a:tab pos="5940425" algn="l"/>
                <a:tab pos="6443345" algn="r"/>
                <a:tab pos="6580505" algn="r"/>
              </a:tabLs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at.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\ • •• -• --• I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4538345" y="9887585"/>
            <a:ext cx="1071054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buFont typeface="Symbol"/>
              <a:buChar char="·"/>
              <a:tabLst>
                <a:tab pos="274320" algn="l"/>
                <a:tab pos="1371600" algn="l"/>
                <a:tab pos="1600200" algn="l"/>
                <a:tab pos="1874520" algn="l"/>
                <a:tab pos="2057400" algn="l"/>
                <a:tab pos="2697480" algn="r"/>
                <a:tab pos="2788920" algn="l"/>
                <a:tab pos="3017520" algn="l"/>
                <a:tab pos="3703320" algn="l"/>
                <a:tab pos="4251960" algn="r"/>
                <a:tab pos="4251960" algn="l"/>
                <a:tab pos="4663440" algn="l"/>
                <a:tab pos="4937760" algn="l"/>
                <a:tab pos="516636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)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'•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• I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i- _ •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1-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 •• • .- •' .:„ /• • J k&gt;, •-": • • • • </a:t>
            </a:r>
          </a:p>
          <a:p>
            <a:pPr marL="571500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.-</a:t>
            </a:r>
            <a:r>
              <a:rPr lang="en-US" sz="100">
                <a:solidFill>
                  <a:srgbClr val="000000"/>
                </a:solidFill>
                <a:latin typeface="Garamond" panose="02020603050405020304" pitchFamily="2"/>
              </a:rPr>
              <a:t> </a:t>
            </a:r>
          </a:p>
          <a:p>
            <a:pPr marL="562356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tabLst>
                <a:tab pos="7498080" algn="l"/>
                <a:tab pos="8275320" algn="l"/>
                <a:tab pos="8641080" algn="r"/>
                <a:tab pos="8915400" algn="r"/>
                <a:tab pos="9738360" algn="r"/>
                <a:tab pos="10195560" algn="r"/>
                <a:tab pos="10378440" algn="r"/>
                <a:tab pos="1060704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1 - • • • </a:t>
            </a:r>
            <a:r>
              <a:rPr lang="en-US" sz="650" i="1" spc="0">
                <a:solidFill>
                  <a:srgbClr val="000000"/>
                </a:solidFill>
                <a:latin typeface="Verdana" panose="02020603050405020304" pitchFamily="2"/>
              </a:rPr>
              <a:t>I' •••'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r -••••• - 4 ( • </a:t>
            </a:r>
            <a:r>
              <a:rPr lang="en-US" sz="650" spc="0" baseline="-25000">
                <a:solidFill>
                  <a:srgbClr val="000000"/>
                </a:solidFill>
                <a:latin typeface="Verdana" panose="02020603050405020304" pitchFamily="2"/>
              </a:rPr>
              <a:t>r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 • 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idx="10"/>
          </p:nvPr>
        </p:nvSpPr>
        <p:spPr>
          <a:xfrm>
            <a:off x="3154680" y="9067800"/>
            <a:ext cx="3295015" cy="146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74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buFont typeface="Symbol"/>
              <a:buChar char="·"/>
              <a:tabLst>
                <a:tab pos="161290" algn="r"/>
                <a:tab pos="344170" algn="l"/>
                <a:tab pos="527050" algn="l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I - • 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3163570" y="9213850"/>
            <a:ext cx="3286125" cy="121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4572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  <a:tabLst>
                <a:tab pos="2346960" algn="l"/>
              </a:tabLst>
            </a:pP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)-••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t </a:t>
            </a:r>
            <a:r>
              <a:rPr lang="en-US" sz="8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850" spc="0">
                <a:solidFill>
                  <a:srgbClr val="000000"/>
                </a:solidFill>
                <a:latin typeface="Garamond" panose="02020603050405020304" pitchFamily="2"/>
              </a:rPr>
              <a:t>;r•• -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0.</a:t>
            </a:r>
            <a:r>
              <a:rPr lang="en-US" sz="650" spc="0" baseline="-25000">
                <a:solidFill>
                  <a:srgbClr val="000000"/>
                </a:solidFill>
                <a:latin typeface="Garamond" panose="02020603050405020304" pitchFamily="2"/>
              </a:rPr>
              <a:t>7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2749550" y="9335770"/>
            <a:ext cx="3700145" cy="137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1188720" marR="0" indent="0" algn="l">
              <a:lnSpc>
                <a:spcPts val="600"/>
              </a:lnSpc>
              <a:spcAft>
                <a:spcPts val="0"/>
              </a:spcAft>
              <a:tabLst>
                <a:tab pos="1435100" algn="l"/>
              </a:tabLst>
            </a:pPr>
            <a:r>
              <a:rPr lang="en-US" sz="650" spc="-30">
                <a:solidFill>
                  <a:srgbClr val="000000"/>
                </a:solidFill>
                <a:latin typeface="Verdana" panose="02020603050405020304" pitchFamily="2"/>
              </a:rPr>
              <a:t>•• • 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2712720" y="9472930"/>
            <a:ext cx="3736975" cy="4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54610" algn="r"/>
                <a:tab pos="10033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 • </a:t>
            </a:r>
          </a:p>
        </p:txBody>
      </p:sp>
      <p:sp>
        <p:nvSpPr>
          <p:cNvPr id="133" name="Text Placeholder 132"/>
          <p:cNvSpPr>
            <a:spLocks noGrp="1"/>
          </p:cNvSpPr>
          <p:nvPr>
            <p:ph type="body" idx="10"/>
          </p:nvPr>
        </p:nvSpPr>
        <p:spPr>
          <a:xfrm>
            <a:off x="2819400" y="9598025"/>
            <a:ext cx="3630295" cy="45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1000"/>
              </a:lnSpc>
              <a:spcAft>
                <a:spcPts val="0"/>
              </a:spcAft>
              <a:tabLst>
                <a:tab pos="496570" algn="r"/>
                <a:tab pos="725170" algn="l"/>
                <a:tab pos="1228090" algn="l"/>
                <a:tab pos="1593850" algn="l"/>
                <a:tab pos="3239770" algn="l"/>
                <a:tab pos="3651250" algn="r"/>
              </a:tabLs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65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•••S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--•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-• • _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'.1 •• </a:t>
            </a:r>
          </a:p>
        </p:txBody>
      </p:sp>
      <p:sp>
        <p:nvSpPr>
          <p:cNvPr id="134" name="Text Placeholder 133"/>
          <p:cNvSpPr>
            <a:spLocks noGrp="1"/>
          </p:cNvSpPr>
          <p:nvPr>
            <p:ph type="body" idx="10"/>
          </p:nvPr>
        </p:nvSpPr>
        <p:spPr>
          <a:xfrm>
            <a:off x="2584450" y="9643745"/>
            <a:ext cx="3865245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182880" algn="r"/>
                <a:tab pos="320040" algn="l"/>
                <a:tab pos="640080" algn="r"/>
                <a:tab pos="960120" algn="l"/>
              </a:tabLst>
            </a:pP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,• • • ./ •• • </a:t>
            </a:r>
          </a:p>
        </p:txBody>
      </p:sp>
      <p:sp>
        <p:nvSpPr>
          <p:cNvPr id="135" name="Text Placeholder 134"/>
          <p:cNvSpPr>
            <a:spLocks noGrp="1"/>
          </p:cNvSpPr>
          <p:nvPr>
            <p:ph type="body" idx="10"/>
          </p:nvPr>
        </p:nvSpPr>
        <p:spPr>
          <a:xfrm>
            <a:off x="2648585" y="9716770"/>
            <a:ext cx="3801110" cy="88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590"/>
              </a:spcAft>
              <a:tabLst>
                <a:tab pos="667385" algn="r"/>
                <a:tab pos="1673225" algn="l"/>
                <a:tab pos="3273425" algn="l"/>
                <a:tab pos="3730625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750" spc="0" baseline="-25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100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• • - " \ ., 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3326765" y="9887585"/>
            <a:ext cx="7302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800"/>
              </a:lnSpc>
              <a:spcAft>
                <a:spcPts val="395"/>
              </a:spcAft>
            </a:pPr>
            <a:r>
              <a:rPr lang="en-US" sz="650" spc="0">
                <a:solidFill>
                  <a:srgbClr val="000000"/>
                </a:solidFill>
                <a:latin typeface="Verdana" panose="02020603050405020304" pitchFamily="2"/>
              </a:rPr>
              <a:t>_ 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15395575" y="585470"/>
            <a:ext cx="0" cy="125031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39" name="Straight Connector 138"/>
          <p:cNvCxnSpPr/>
          <p:nvPr/>
        </p:nvCxnSpPr>
        <p:spPr>
          <a:xfrm>
            <a:off x="4614545" y="2136775"/>
            <a:ext cx="0" cy="1235075"/>
          </a:xfrm>
          <a:prstGeom prst="line">
            <a:avLst/>
          </a:prstGeom>
          <a:ln w="15240" cmpd="sng">
            <a:solidFill>
              <a:srgbClr val="000000"/>
            </a:solidFill>
          </a:ln>
        </p:spPr>
      </p:cxnSp>
      <p:cxnSp>
        <p:nvCxnSpPr>
          <p:cNvPr id="140" name="Straight Connector 139"/>
          <p:cNvCxnSpPr/>
          <p:nvPr/>
        </p:nvCxnSpPr>
        <p:spPr>
          <a:xfrm>
            <a:off x="15392400" y="2383790"/>
            <a:ext cx="0" cy="716915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41" name="Straight Connector 140"/>
          <p:cNvCxnSpPr/>
          <p:nvPr/>
        </p:nvCxnSpPr>
        <p:spPr>
          <a:xfrm>
            <a:off x="6903720" y="2968625"/>
            <a:ext cx="1908810" cy="0"/>
          </a:xfrm>
          <a:prstGeom prst="line">
            <a:avLst/>
          </a:prstGeom>
          <a:ln w="12065" cmpd="sng">
            <a:solidFill>
              <a:srgbClr val="000000"/>
            </a:solidFill>
          </a:ln>
        </p:spPr>
      </p:cxnSp>
      <p:cxnSp>
        <p:nvCxnSpPr>
          <p:cNvPr id="142" name="Straight Connector 141"/>
          <p:cNvCxnSpPr/>
          <p:nvPr/>
        </p:nvCxnSpPr>
        <p:spPr>
          <a:xfrm>
            <a:off x="15429230" y="4060190"/>
            <a:ext cx="0" cy="53403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43" name="Straight Connector 142"/>
          <p:cNvCxnSpPr/>
          <p:nvPr/>
        </p:nvCxnSpPr>
        <p:spPr>
          <a:xfrm>
            <a:off x="15431770" y="6141720"/>
            <a:ext cx="0" cy="64389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144" name="Straight Connector 143"/>
          <p:cNvCxnSpPr/>
          <p:nvPr/>
        </p:nvCxnSpPr>
        <p:spPr>
          <a:xfrm>
            <a:off x="15392400" y="9768840"/>
            <a:ext cx="0" cy="290195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459710" cy="91713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494905" y="8964295"/>
            <a:ext cx="3554095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900" i="1" spc="-35">
                <a:solidFill>
                  <a:srgbClr val="000000"/>
                </a:solidFill>
                <a:latin typeface="Times New Roman" panose="02020603050405020304" pitchFamily="1"/>
              </a:rPr>
              <a:t>(additional combination units available) -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817225" y="88265"/>
            <a:ext cx="32639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/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835130" y="0"/>
            <a:ext cx="177165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00" spc="-120">
                <a:solidFill>
                  <a:srgbClr val="000000"/>
                </a:solidFill>
                <a:latin typeface="Times New Roman" panose="02020603050405020304" pitchFamily="2"/>
              </a:rPr>
              <a:t>`•••••:-.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194050" y="1127760"/>
            <a:ext cx="323215" cy="1435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Ted'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94050" y="1271270"/>
            <a:ext cx="688975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Glasrud</a:t>
            </a:r>
            <a:r>
              <a:rPr lang="en-US" sz="850" spc="-140">
                <a:solidFill>
                  <a:srgbClr val="000000"/>
                </a:solidFill>
                <a:latin typeface="Arial Narrow" panose="02020603050405020304" pitchFamily="2"/>
              </a:rPr>
              <a:t>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194050" y="1429385"/>
            <a:ext cx="762000" cy="1644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300" b="1" spc="-140">
                <a:solidFill>
                  <a:srgbClr val="000000"/>
                </a:solidFill>
                <a:latin typeface="Verdana" panose="02020603050405020304" pitchFamily="2"/>
              </a:rPr>
              <a:t>presents'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562985" y="1593850"/>
            <a:ext cx="142049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200" b="1" spc="-14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159625" y="774065"/>
            <a:ext cx="152400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. -•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7555865" y="932815"/>
            <a:ext cx="21018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-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2"/>
              </a:rPr>
              <a:t> 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7711440" y="1542415"/>
            <a:ext cx="18923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&lt;</a:t>
            </a:r>
            <a:r>
              <a:rPr lang="en-US" sz="700" spc="0" baseline="-25000">
                <a:solidFill>
                  <a:srgbClr val="000000"/>
                </a:solidFill>
                <a:latin typeface="Arial Narrow" panose="02020603050405020304" pitchFamily="2"/>
              </a:rPr>
              <a:t>u</a:t>
            </a: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653530" y="1978025"/>
            <a:ext cx="3683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746865" y="152400"/>
            <a:ext cx="253365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:'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2432665" y="347345"/>
            <a:ext cx="125095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700" spc="-60">
                <a:solidFill>
                  <a:srgbClr val="000000"/>
                </a:solidFill>
                <a:latin typeface="Verdana" panose="02020603050405020304" pitchFamily="2"/>
              </a:rPr>
              <a:t>_. •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1762105" y="481330"/>
            <a:ext cx="243840" cy="58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— 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0984865" y="1673225"/>
            <a:ext cx="353695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37160" algn="l"/>
                <a:tab pos="274320" algn="l"/>
              </a:tabLst>
            </a:pP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-,••• , • -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1308080" y="1852930"/>
            <a:ext cx="1524000" cy="1498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640080" marR="0" indent="0" algn="l">
              <a:lnSpc>
                <a:spcPts val="1100"/>
              </a:lnSpc>
              <a:spcAft>
                <a:spcPts val="20"/>
              </a:spcAft>
              <a:tabLst>
                <a:tab pos="1139825" algn="l"/>
                <a:tab pos="1551305" algn="r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- 1 </a:t>
            </a:r>
            <a:r>
              <a:rPr lang="en-US" sz="700" spc="0" baseline="-25000">
                <a:solidFill>
                  <a:srgbClr val="000000"/>
                </a:solidFill>
                <a:latin typeface="Verdana" panose="02020603050405020304" pitchFamily="2"/>
              </a:rPr>
              <a:t>I (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(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991600" y="624840"/>
            <a:ext cx="2070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8288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700" spc="-60">
                <a:solidFill>
                  <a:srgbClr val="000000"/>
                </a:solidFill>
                <a:latin typeface="Times New Roman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062855" y="575945"/>
            <a:ext cx="249555" cy="1924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45720" algn="l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. I.* </a:t>
            </a:r>
          </a:p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tabLst>
                <a:tab pos="45720" algn="l"/>
              </a:tabLst>
            </a:pPr>
            <a:r>
              <a:rPr lang="en-US" sz="700" spc="75">
                <a:solidFill>
                  <a:srgbClr val="000000"/>
                </a:solidFill>
                <a:latin typeface="Times New Roman" panose="02020603050405020304" pitchFamily="2"/>
              </a:rPr>
              <a:t>. •k)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4218920" y="2606040"/>
            <a:ext cx="51816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• </a:t>
            </a:r>
          </a:p>
          <a:p>
            <a:pPr marL="0" marR="0" indent="0" algn="r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-5">
                <a:solidFill>
                  <a:srgbClr val="000000"/>
                </a:solidFill>
                <a:latin typeface="Times New Roman" panose="02020603050405020304" pitchFamily="2"/>
              </a:rPr>
              <a:t>\ •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13728065" y="2804160"/>
            <a:ext cx="1627505" cy="1219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77240" marR="0" indent="9144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800" b="1" spc="-110" baseline="30000">
                <a:solidFill>
                  <a:srgbClr val="000000"/>
                </a:solidFill>
                <a:latin typeface="Bookman Old Style" panose="02020603050405020304" pitchFamily="2"/>
              </a:rPr>
              <a:t>s•</a:t>
            </a:r>
            <a:r>
              <a:rPr lang="en-US" sz="350" b="1" spc="-110">
                <a:solidFill>
                  <a:srgbClr val="000000"/>
                </a:solidFill>
                <a:latin typeface="Verdana" panose="02020603050405020304" pitchFamily="2"/>
              </a:rPr>
              <a:t>S </a:t>
            </a:r>
          </a:p>
          <a:p>
            <a:pPr marL="0" marR="0" indent="13716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228600" algn="l"/>
              </a:tabLst>
            </a:pPr>
            <a:r>
              <a:rPr lang="en-US" sz="300" b="1" spc="0">
                <a:solidFill>
                  <a:srgbClr val="000000"/>
                </a:solidFill>
                <a:latin typeface="Verdana" panose="02020603050405020304" pitchFamily="2"/>
              </a:rPr>
              <a:t>• .;..• </a:t>
            </a:r>
          </a:p>
          <a:p>
            <a:pPr marL="1234440" marR="0" indent="0" algn="l">
              <a:lnSpc>
                <a:spcPts val="400"/>
              </a:lnSpc>
              <a:spcBef>
                <a:spcPts val="0"/>
              </a:spcBef>
              <a:spcAft>
                <a:spcPts val="25"/>
              </a:spcAft>
              <a:tabLst>
                <a:tab pos="1280160" algn="l"/>
                <a:tab pos="1417320" algn="l"/>
                <a:tab pos="1645920" algn="r"/>
              </a:tabLst>
            </a:pPr>
            <a:r>
              <a:rPr lang="en-US" sz="350" b="1" spc="0">
                <a:solidFill>
                  <a:srgbClr val="000000"/>
                </a:solidFill>
                <a:latin typeface="Verdana" panose="02020603050405020304" pitchFamily="2"/>
              </a:rPr>
              <a:t>‘.• } I 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14105890" y="3127375"/>
            <a:ext cx="1140460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  <a:tab pos="114300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- - - •• </a:t>
            </a:r>
            <a:r>
              <a:rPr lang="en-US" sz="800" spc="0">
                <a:solidFill>
                  <a:srgbClr val="000000"/>
                </a:solidFill>
                <a:latin typeface="Times New Roman" panose="02020603050405020304" pitchFamily="2"/>
              </a:rPr>
              <a:t>. __r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4584680" y="3334385"/>
            <a:ext cx="22860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73025" algn="l"/>
              </a:tabLst>
            </a:pP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I 7,</a:t>
            </a:r>
            <a:r>
              <a:rPr lang="en-US" sz="700" spc="-45" baseline="-25000">
                <a:solidFill>
                  <a:srgbClr val="000000"/>
                </a:solidFill>
                <a:latin typeface="Arial Narrow" panose="02020603050405020304" pitchFamily="2"/>
              </a:rPr>
              <a:t>N</a:t>
            </a:r>
            <a:r>
              <a:rPr lang="en-US" sz="700" spc="-45">
                <a:solidFill>
                  <a:srgbClr val="000000"/>
                </a:solidFill>
                <a:latin typeface="Times New Roman" panose="02020603050405020304" pitchFamily="2"/>
              </a:rPr>
              <a:t> •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3697585" y="3420110"/>
            <a:ext cx="1737360" cy="2070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640080" algn="l"/>
                <a:tab pos="822960" algn="l"/>
                <a:tab pos="1143000" algn="l"/>
                <a:tab pos="1508760" algn="l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) • • • - • • </a:t>
            </a:r>
          </a:p>
          <a:p>
            <a:pPr marL="0" marR="0" indent="777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1508760" algn="l"/>
              </a:tabLst>
            </a:pP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••••-4</a:t>
            </a:r>
            <a:r>
              <a:rPr lang="en-US" sz="700" spc="0" baseline="30000">
                <a:solidFill>
                  <a:srgbClr val="000000"/>
                </a:solidFill>
                <a:latin typeface="Verdana" panose="02020603050405020304" pitchFamily="2"/>
              </a:rPr>
              <a:t>-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  <a:r>
              <a:rPr lang="en-US" sz="700" spc="0" baseline="-25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700" spc="0">
                <a:solidFill>
                  <a:srgbClr val="000000"/>
                </a:solidFill>
                <a:latin typeface="Arial Narrow" panose="02020603050405020304" pitchFamily="2"/>
              </a:rPr>
              <a:t> .4 </a:t>
            </a:r>
          </a:p>
          <a:p>
            <a:pPr marL="91440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1097280" algn="l"/>
              </a:tabLst>
            </a:pPr>
            <a:r>
              <a:rPr lang="en-US" sz="700" spc="-5">
                <a:solidFill>
                  <a:srgbClr val="000000"/>
                </a:solidFill>
                <a:latin typeface="Times New Roman" panose="02020603050405020304" pitchFamily="2"/>
              </a:rPr>
              <a:t>- -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5300960" y="3288665"/>
            <a:ext cx="15875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00" spc="-60">
                <a:solidFill>
                  <a:srgbClr val="000000"/>
                </a:solidFill>
                <a:latin typeface="Verdana" panose="02020603050405020304" pitchFamily="2"/>
              </a:rPr>
              <a:t>., • .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7214870" y="2834640"/>
            <a:ext cx="99060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0"/>
              </a:spcAft>
            </a:pPr>
            <a:r>
              <a:rPr lang="en-US" sz="850" b="1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675505" y="2880360"/>
            <a:ext cx="2569845" cy="539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2860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850" b="1" spc="0">
                <a:solidFill>
                  <a:srgbClr val="000000"/>
                </a:solidFill>
                <a:latin typeface="Arial Narrow" panose="02020603050405020304" pitchFamily="2"/>
              </a:rPr>
              <a:t>,PLEASE‘N,OT: </a:t>
            </a:r>
          </a:p>
          <a:p>
            <a:pPr marL="0" marR="0" indent="0" algn="r">
              <a:lnSpc>
                <a:spcPts val="800"/>
              </a:lnSpc>
              <a:spcBef>
                <a:spcPts val="855"/>
              </a:spcBef>
              <a:spcAft>
                <a:spcPts val="20"/>
              </a:spcAft>
            </a:pPr>
            <a:r>
              <a:rPr lang="en-US" sz="850" b="1" spc="-5">
                <a:solidFill>
                  <a:srgbClr val="000000"/>
                </a:solidFill>
                <a:latin typeface="Arial Narrow" panose="02020603050405020304" pitchFamily="2"/>
              </a:rPr>
              <a:t>- Suite •dimenaions 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and layout have been approximated --, </a:t>
            </a:r>
            <a:r>
              <a:rPr lang="en-US" sz="700" b="1" spc="-5" baseline="-25000">
                <a:solidFill>
                  <a:srgbClr val="000000"/>
                </a:solidFill>
                <a:latin typeface="Verdana" panose="02020603050405020304" pitchFamily="2"/>
              </a:rPr>
              <a:t>/</a:t>
            </a:r>
            <a:r>
              <a:rPr lang="en-US" sz="850" b="1" spc="-5">
                <a:solidFill>
                  <a:srgbClr val="000000"/>
                </a:solidFill>
                <a:latin typeface="Arial Narrow" panose="02020603050405020304" pitchFamily="2"/>
              </a:rPr>
              <a:t>and may 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change slightly due </a:t>
            </a:r>
            <a:r>
              <a:rPr lang="en-US" sz="700" spc="-5" baseline="30000">
                <a:solidFill>
                  <a:srgbClr val="000000"/>
                </a:solidFill>
                <a:latin typeface="Arial Narrow" panose="02020603050405020304" pitchFamily="2"/>
              </a:rPr>
              <a:t>.</a:t>
            </a:r>
            <a:r>
              <a:rPr lang="en-US" sz="700" spc="-5">
                <a:solidFill>
                  <a:srgbClr val="000000"/>
                </a:solidFill>
                <a:latin typeface="Verdana" panose="02020603050405020304" pitchFamily="2"/>
              </a:rPr>
              <a:t>to construction variances or re4ired design changes made during construction.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115290" y="3102610"/>
            <a:ext cx="2441575" cy="68980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545"/>
            <a:ext cx="2919730" cy="1001585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213850" y="5013960"/>
            <a:ext cx="3888740" cy="6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919730" y="734695"/>
            <a:ext cx="12637135" cy="1763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68400" rIns="0" bIns="0" anchor="t">
            <a:normAutofit fontScale="90000"/>
          </a:bodyPr>
          <a:lstStyle/>
          <a:p>
            <a:pPr marL="0" marR="0" indent="0" algn="ctr">
              <a:lnSpc>
                <a:spcPts val="3500"/>
              </a:lnSpc>
              <a:spcAft>
                <a:spcPts val="1190"/>
              </a:spcAft>
            </a:pPr>
            <a:r>
              <a:rPr lang="en-US" sz="3100" i="1" spc="-114">
                <a:solidFill>
                  <a:srgbClr val="000000"/>
                </a:solidFill>
                <a:latin typeface="Times New Roman" panose="02020603050405020304" pitchFamily="1"/>
              </a:rPr>
              <a:t>City Walk...a collection of exceptional features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712335" y="2498090"/>
            <a:ext cx="4221480" cy="2522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182880" marR="0" indent="9144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Metal clad windows with %" insulated glass </a:t>
            </a:r>
          </a:p>
          <a:p>
            <a:pPr marL="182880" marR="0" indent="91440" algn="l">
              <a:lnSpc>
                <a:spcPts val="12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All wood patio doors with 1" insulated glass </a:t>
            </a:r>
          </a:p>
          <a:p>
            <a:pPr marL="182880" marR="0" indent="914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Metal clad weather-stripped insulated entry-doors for safety </a:t>
            </a:r>
          </a:p>
          <a:p>
            <a:pPr marL="182880" marR="0" indent="0" algn="l">
              <a:lnSpc>
                <a:spcPts val="1200"/>
              </a:lnSpc>
              <a:spcBef>
                <a:spcPts val="30"/>
              </a:spcBef>
              <a:spcAft>
                <a:spcPts val="0"/>
              </a:spcAft>
              <a:tabLst>
                <a:tab pos="2788920" algn="l"/>
              </a:tabLs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arid, soundproofing , </a:t>
            </a:r>
          </a:p>
          <a:p>
            <a:pPr marL="182880" marR="228600" indent="914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All oak woodwork and trim plus solid core passage doors and trim </a:t>
            </a:r>
          </a:p>
          <a:p>
            <a:pPr marL="182880" marR="0" indent="91440" algn="l">
              <a:lnSpc>
                <a:spcPts val="1200"/>
              </a:lnSpc>
              <a:spcBef>
                <a:spcPts val="4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All oak</a:t>
            </a:r>
            <a:r>
              <a:rPr lang="en-US" sz="1300" spc="-5" baseline="30000">
                <a:solidFill>
                  <a:srgbClr val="000000"/>
                </a:solidFill>
                <a:latin typeface="Times New Roman" panose="02020603050405020304" pitchFamily="1"/>
              </a:rPr>
              <a:t>/</a:t>
            </a: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kitchen cabinets </a:t>
            </a:r>
            <a:r>
              <a:rPr lang="en-US" sz="1500" spc="-5">
                <a:solidFill>
                  <a:srgbClr val="000000"/>
                </a:solidFill>
                <a:latin typeface="Times New Roman" panose="02020603050405020304" pitchFamily="1"/>
              </a:rPr>
              <a:t>and </a:t>
            </a: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vanities </a:t>
            </a:r>
          </a:p>
          <a:p>
            <a:pPr marL="182880" marR="0" indent="914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Hotpoint range With self-cleaning oven </a:t>
            </a:r>
          </a:p>
          <a:p>
            <a:pPr marL="182880" marR="0" indent="91440" algn="l">
              <a:lnSpc>
                <a:spcPts val="1400"/>
              </a:lnSpc>
              <a:spcBef>
                <a:spcPts val="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Hotpoint range hood fan </a:t>
            </a:r>
          </a:p>
          <a:p>
            <a:pPr marL="182880" marR="0" indent="91440" algn="l">
              <a:lnSpc>
                <a:spcPts val="1400"/>
              </a:lnSpc>
              <a:spcBef>
                <a:spcPts val="4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HotpOint,,dishwasher </a:t>
            </a:r>
          </a:p>
          <a:p>
            <a:pPr marL="91440" marR="0" indent="0" algn="l">
              <a:lnSpc>
                <a:spcPts val="13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',Hotpoint diSposal , </a:t>
            </a:r>
          </a:p>
          <a:p>
            <a:pPr marL="9144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baseline="30000">
                <a:solidFill>
                  <a:srgbClr val="000000"/>
                </a:solidFill>
                <a:latin typeface="Times New Roman" panose="02020603050405020304" pitchFamily="1"/>
              </a:rPr>
              <a:t>1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 Single lever faucets on all sinks andbaths </a:t>
            </a:r>
          </a:p>
          <a:p>
            <a:pPr marL="182880" marR="0" indent="914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Fiberglass bath bays with ,white ceramic bath floors </a:t>
            </a:r>
          </a:p>
          <a:p>
            <a:pPr marL="182880" marR="0" indent="91440" algn="l">
              <a:lnSpc>
                <a:spcPts val="1400"/>
              </a:lnSpc>
              <a:spcBef>
                <a:spcPts val="15"/>
              </a:spcBef>
              <a:spcAft>
                <a:spcPts val="2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Luxurious carpeting throughout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213850" y="2498090"/>
            <a:ext cx="4221480" cy="3733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137160" marR="0" indent="13716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-30">
                <a:solidFill>
                  <a:srgbClr val="000000"/>
                </a:solidFill>
                <a:latin typeface="Times New Roman" panose="02020603050405020304" pitchFamily="1"/>
              </a:rPr>
              <a:t>"No Wak" vinyl kitchen floors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Postformed Formica bathroom' vanity, and kitchen countertops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213850" y="2871470"/>
            <a:ext cx="3736975" cy="173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137160" algn="l">
              <a:lnSpc>
                <a:spcPts val="12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Complete light fixture packages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Sprayed textured ceilings</a:t>
            </a:r>
            <a:r>
              <a:rPr lang="en-US" sz="1300" spc="0" baseline="-25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</a:t>
            </a:r>
          </a:p>
          <a:p>
            <a:pPr marL="137160" marR="0" indent="137160" algn="l">
              <a:lnSpc>
                <a:spcPts val="12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30">
                <a:solidFill>
                  <a:srgbClr val="000000"/>
                </a:solidFill>
                <a:latin typeface="Times New Roman" panose="02020603050405020304" pitchFamily="1"/>
              </a:rPr>
              <a:t>'All interior walls paintedwith latex paint by "Sherwin </a:t>
            </a:r>
            <a:r>
              <a:rPr lang="en-US" sz="1300" spc="-30" baseline="-25000">
                <a:solidFill>
                  <a:srgbClr val="000000"/>
                </a:solidFill>
                <a:latin typeface="Times New Roman" panose="02020603050405020304" pitchFamily="1"/>
              </a:rPr>
              <a:t>:k</a:t>
            </a:r>
          </a:p>
          <a:p>
            <a:pPr marL="13716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tabLst>
                <a:tab pos="2606040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Williams"—,-color: Antique White ' </a:t>
            </a:r>
          </a:p>
          <a:p>
            <a:pPr marL="137160" marR="0" indent="13716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Decorating service provided by Ted Glasrud Associates </a:t>
            </a:r>
          </a:p>
          <a:p>
            <a:pPr marL="137160" marR="0" indent="13716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Security system as convenient as your telephone.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5">
                <a:solidFill>
                  <a:srgbClr val="000000"/>
                </a:solidFill>
                <a:latin typeface="Times New Roman" panose="02020603050405020304" pitchFamily="1"/>
              </a:rPr>
              <a:t>Rooftop plaza with sundeck and swimming pool </a:t>
            </a:r>
          </a:p>
          <a:p>
            <a:pPr marL="137160" marR="0" indent="137160" algn="l">
              <a:lnSpc>
                <a:spcPts val="12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Furnished lounge </a:t>
            </a:r>
          </a:p>
          <a:p>
            <a:pPr marL="137160" marR="0" indent="13716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Well-equipped exercise room with sauna and whirlpool </a:t>
            </a:r>
          </a:p>
          <a:p>
            <a:pPr marL="137160" marR="0" indent="13716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Laundries on each floor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213850" y="4608830"/>
            <a:ext cx="4221480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37160" marR="0" indent="137160" algn="just">
              <a:lnSpc>
                <a:spcPts val="1400"/>
              </a:lnSpc>
              <a:spcAft>
                <a:spcPts val="165"/>
              </a:spcAft>
              <a:buFont typeface="Symbol"/>
              <a:buChar char="·"/>
              <a:tabLst>
                <a:tab pos="4251960" algn="r"/>
              </a:tabLs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Every condominium unit and all common sareas are '`. </a:t>
            </a:r>
            <a:br/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indrsndually eqilipped with fire sprinklers and smoke detettors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407640" y="356870"/>
            <a:ext cx="0" cy="378460"/>
          </a:xfrm>
          <a:prstGeom prst="line">
            <a:avLst/>
          </a:prstGeom>
          <a:ln w="2159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09690" y="2523490"/>
            <a:ext cx="2441575" cy="19907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232265" y="3547745"/>
            <a:ext cx="3852545" cy="1219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397750" y="4998720"/>
            <a:ext cx="1892300" cy="11582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032760" y="15240"/>
            <a:ext cx="12356465" cy="178625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913120" y="2359660"/>
            <a:ext cx="1377950" cy="194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11283950" y="3745865"/>
            <a:ext cx="1069340" cy="18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45" name="Picture 44"/>
          <p:cNvPicPr/>
          <p:nvPr/>
        </p:nvPicPr>
        <p:blipFill>
          <a:blip r:embed="rId6"/>
          <a:stretch>
            <a:fillRect/>
          </a:stretch>
        </p:blipFill>
        <p:spPr>
          <a:xfrm>
            <a:off x="12365990" y="3745865"/>
            <a:ext cx="718820" cy="1828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805930" y="1527175"/>
            <a:ext cx="9525" cy="361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0198735" y="368935"/>
            <a:ext cx="191770" cy="51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3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70">
                <a:solidFill>
                  <a:srgbClr val="000000"/>
                </a:solidFill>
                <a:latin typeface="Bookman Old Style" panose="02020603050405020304" pitchFamily="2"/>
              </a:rPr>
              <a:t>k.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72345" y="1222375"/>
            <a:ext cx="12065" cy="120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913120" y="1926590"/>
            <a:ext cx="666750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3400"/>
              </a:lnSpc>
              <a:spcAft>
                <a:spcPts val="1530"/>
              </a:spcAft>
            </a:pPr>
            <a:r>
              <a:rPr lang="en-US" sz="2900" b="1" i="1" spc="-35">
                <a:solidFill>
                  <a:srgbClr val="000000"/>
                </a:solidFill>
                <a:latin typeface="Times New Roman" panose="02020603050405020304" pitchFamily="1"/>
              </a:rPr>
              <a:t>City Walk...a cosmopQlitan lifestyle richly your own.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868670" y="2553970"/>
            <a:ext cx="1409700" cy="411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Downtown St. Paul. Rich in the tradi-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868670" y="2965450"/>
            <a:ext cx="131826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tion of the great</a:t>
            </a:r>
            <a:r>
              <a:rPr lang="en-US" sz="1400" spc="-20" baseline="30000">
                <a:solidFill>
                  <a:srgbClr val="000000"/>
                </a:solidFill>
                <a:latin typeface="Times New Roman" panose="02020603050405020304" pitchFamily="1"/>
              </a:rPr>
              <a:t>--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868670" y="3163570"/>
            <a:ext cx="1138555" cy="396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empire build-' ers. James J. Hill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5868670" y="3559810"/>
            <a:ext cx="94996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made his for-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5868670" y="3770630"/>
            <a:ext cx="730250" cy="207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tune here..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5868670" y="3977640"/>
            <a:ext cx="464820" cy="399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Henry Sibley,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868670" y="4377055"/>
            <a:ext cx="745490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Alexander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5868670" y="4580890"/>
            <a:ext cx="1976755" cy="563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Ramsey, the McKnights...all built their lives and their dreams </a:t>
            </a:r>
            <a:r>
              <a:rPr lang="en-US" sz="1600" spc="-20">
                <a:solidFill>
                  <a:srgbClr val="000000"/>
                </a:solidFill>
                <a:latin typeface="Times New Roman" panose="02020603050405020304" pitchFamily="1"/>
              </a:rPr>
              <a:t>here.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868670" y="5144770"/>
            <a:ext cx="1571625" cy="332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28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Downtown St./Paul. </a:t>
            </a:r>
            <a:r>
              <a:rPr lang="en-US" sz="1600" spc="-25">
                <a:solidFill>
                  <a:srgbClr val="000000"/>
                </a:solidFill>
                <a:latin typeface="Times New Roman" panose="02020603050405020304" pitchFamily="1"/>
              </a:rPr>
              <a:t>A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868670" y="5477510"/>
            <a:ext cx="1394460" cy="606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bustling river' town. &amp;lilt on a strong foundation of com-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868670" y="6083935"/>
            <a:ext cx="2044065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merce and industry Sup- , sported by renowned leaders in science, technology, medi-</a:t>
            </a:r>
            <a:r>
              <a:rPr lang="en-US" sz="100" spc="-25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8162290" y="2553970"/>
            <a:ext cx="2026285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cine, law, business, the .arts, communications and more. 'Here in the heart of down-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8190230" y="3163570"/>
            <a:ext cx="1998345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town St. Paul is City Walk.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8333105" y="3349625"/>
            <a:ext cx="185547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A luxurious new condo-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8412480" y="3547745"/>
            <a:ext cx="1606550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.; minium community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8708390" y="3773170"/>
            <a:ext cx="131064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15">
                <a:solidFill>
                  <a:srgbClr val="000000"/>
                </a:solidFill>
                <a:latin typeface="Times New Roman" panose="02020603050405020304" pitchFamily="1"/>
              </a:rPr>
              <a:t>Where the rich tra-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8954770" y="3959225"/>
            <a:ext cx="478790" cy="17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60">
                <a:solidFill>
                  <a:srgbClr val="000000"/>
                </a:solidFill>
                <a:latin typeface="Times New Roman" panose="02020603050405020304" pitchFamily="1"/>
              </a:rPr>
              <a:t>ditions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8622665" y="4133215"/>
            <a:ext cx="609600" cy="249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that are,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8187055" y="4382770"/>
            <a:ext cx="104521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St. Paulblend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8165465" y="4580890"/>
            <a:ext cx="1066800" cy="20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with .the up-</a:t>
            </a:r>
            <a:r>
              <a:rPr lang="en-US" sz="100">
                <a:solidFill>
                  <a:srgbClr val="000000"/>
                </a:solidFill>
                <a:latin typeface="Bookman Old Style" panose="02020603050405020304" pitchFamily="2"/>
              </a:rPr>
              <a:t>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165465" y="4788535"/>
            <a:ext cx="2023110" cy="191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70">
                <a:solidFill>
                  <a:srgbClr val="000000"/>
                </a:solidFill>
                <a:latin typeface="Times New Roman" panose="02020603050405020304" pitchFamily="1"/>
              </a:rPr>
              <a:t>scale, upbeat, uptown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348470" y="4980305"/>
            <a:ext cx="840105" cy="6400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30">
                <a:solidFill>
                  <a:srgbClr val="000000"/>
                </a:solidFill>
                <a:latin typeface="Times New Roman" panose="02020603050405020304" pitchFamily="1"/>
              </a:rPr>
              <a:t>lifestyles </a:t>
            </a:r>
          </a:p>
          <a:p>
            <a:pPr marL="365760" marR="0" indent="0" algn="l">
              <a:lnSpc>
                <a:spcPts val="16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that </a:t>
            </a:r>
          </a:p>
          <a:p>
            <a:pPr marL="182880" marR="13716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are today.</a:t>
            </a:r>
            <a:r>
              <a:rPr lang="en-US" sz="1400" spc="-55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8994775" y="5620385"/>
            <a:ext cx="1193800" cy="597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13716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There is something magical about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8131175" y="6217920"/>
            <a:ext cx="2057400" cy="953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13716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55">
                <a:solidFill>
                  <a:srgbClr val="000000"/>
                </a:solidFill>
                <a:latin typeface="Times New Roman" panose="02020603050405020304" pitchFamily="1"/>
              </a:rPr>
              <a:t>living at City Walk. In the heart of Minne-sota's Grande Dame city. Seat of state government. Centhr of a rich and varied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0393680" y="2553970"/>
            <a:ext cx="2057400" cy="981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4572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' culture. Froth the World • 11</a:t>
            </a:r>
            <a:r>
              <a:rPr lang="en-US" sz="1400" spc="-2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400" spc="-20">
                <a:solidFill>
                  <a:srgbClr val="000000"/>
                </a:solidFill>
                <a:latin typeface="Times New Roman" panose="02020603050405020304" pitchFamily="1"/>
              </a:rPr>
              <a:t>ade Center to Town Square, from chamber - music at the Ordway to jazz </a:t>
            </a:r>
          </a:p>
          <a:p>
            <a:pPr marL="457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Lowertown, from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283950" y="3535680"/>
            <a:ext cx="116713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toric museums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387455" y="3764280"/>
            <a:ext cx="965835" cy="164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400" spc="-25">
                <a:solidFill>
                  <a:srgbClr val="000000"/>
                </a:solidFill>
                <a:latin typeface="Times New Roman" panose="02020603050405020304" pitchFamily="1"/>
              </a:rPr>
              <a:t>to folk art and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0393680" y="4766945"/>
            <a:ext cx="2057400" cy="2115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4572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street music, St. </a:t>
            </a:r>
            <a:r>
              <a:rPr lang="en-US" sz="1600" spc="0">
                <a:solidFill>
                  <a:srgbClr val="000000"/>
                </a:solidFill>
                <a:latin typeface="Times New Roman" panose="02020603050405020304" pitchFamily="1"/>
              </a:rPr>
              <a:t>Paul </a:t>
            </a: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has an alluring chant that goes far pleeperthan tinsel, glitter and </a:t>
            </a:r>
            <a:r>
              <a:rPr lang="en-US" sz="1600" spc="0">
                <a:solidFill>
                  <a:srgbClr val="000000"/>
                </a:solidFill>
                <a:latin typeface="Times New Roman" panose="02020603050405020304" pitchFamily="1"/>
              </a:rPr>
              <a:t>neon </a:t>
            </a: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lights. </a:t>
            </a:r>
          </a:p>
          <a:p>
            <a:pPr marL="45720" marR="0" indent="0" algn="l">
              <a:lnSpc>
                <a:spcPts val="15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1400" spc="-45">
                <a:solidFill>
                  <a:srgbClr val="000000"/>
                </a:solidFill>
                <a:latin typeface="Times New Roman" panose="02020603050405020304" pitchFamily="1"/>
              </a:rPr>
              <a:t>`City Walk. Downtown </a:t>
            </a:r>
          </a:p>
          <a:p>
            <a:pPr marL="45720" marR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Times New Roman" panose="02020603050405020304" pitchFamily="1"/>
              </a:rPr>
              <a:t>St. Pauf. Come. Live the carefree, "cosmopolitan life-style of your dreams. It's all here. Waiting for you2At City Walk.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849880" y="1847215"/>
            <a:ext cx="0" cy="268605"/>
          </a:xfrm>
          <a:prstGeom prst="line">
            <a:avLst/>
          </a:prstGeom>
          <a:ln w="48895" cmpd="sng">
            <a:solidFill>
              <a:srgbClr val="000000"/>
            </a:solidFill>
          </a:ln>
        </p:spPr>
      </p:cxnSp>
      <p:cxnSp>
        <p:nvCxnSpPr>
          <p:cNvPr id="47" name="Straight Connector 46"/>
          <p:cNvCxnSpPr/>
          <p:nvPr/>
        </p:nvCxnSpPr>
        <p:spPr>
          <a:xfrm>
            <a:off x="2849880" y="2362200"/>
            <a:ext cx="0" cy="268605"/>
          </a:xfrm>
          <a:prstGeom prst="line">
            <a:avLst/>
          </a:prstGeom>
          <a:ln w="48895" cmpd="sng">
            <a:solidFill>
              <a:srgbClr val="000000"/>
            </a:solidFill>
          </a:ln>
        </p:spPr>
      </p:cxnSp>
      <p:cxnSp>
        <p:nvCxnSpPr>
          <p:cNvPr id="48" name="Straight Connector 47"/>
          <p:cNvCxnSpPr/>
          <p:nvPr/>
        </p:nvCxnSpPr>
        <p:spPr>
          <a:xfrm>
            <a:off x="2654935" y="2536190"/>
            <a:ext cx="0" cy="32067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49" name="Straight Connector 48"/>
          <p:cNvCxnSpPr/>
          <p:nvPr/>
        </p:nvCxnSpPr>
        <p:spPr>
          <a:xfrm>
            <a:off x="2846705" y="2874010"/>
            <a:ext cx="0" cy="272415"/>
          </a:xfrm>
          <a:prstGeom prst="line">
            <a:avLst/>
          </a:prstGeom>
          <a:ln w="52070" cmpd="sng">
            <a:solidFill>
              <a:srgbClr val="000000"/>
            </a:solidFill>
          </a:ln>
        </p:spPr>
      </p:cxnSp>
      <p:cxnSp>
        <p:nvCxnSpPr>
          <p:cNvPr id="50" name="Straight Connector 49"/>
          <p:cNvCxnSpPr/>
          <p:nvPr/>
        </p:nvCxnSpPr>
        <p:spPr>
          <a:xfrm>
            <a:off x="2846705" y="3395345"/>
            <a:ext cx="0" cy="271780"/>
          </a:xfrm>
          <a:prstGeom prst="line">
            <a:avLst/>
          </a:prstGeom>
          <a:ln w="54610" cmpd="sng">
            <a:solidFill>
              <a:srgbClr val="000000"/>
            </a:solidFill>
          </a:ln>
        </p:spPr>
      </p:cxnSp>
      <p:cxnSp>
        <p:nvCxnSpPr>
          <p:cNvPr id="51" name="Straight Connector 50"/>
          <p:cNvCxnSpPr/>
          <p:nvPr/>
        </p:nvCxnSpPr>
        <p:spPr>
          <a:xfrm>
            <a:off x="2846705" y="3907790"/>
            <a:ext cx="0" cy="271780"/>
          </a:xfrm>
          <a:prstGeom prst="line">
            <a:avLst/>
          </a:prstGeom>
          <a:ln w="52070" cmpd="sng">
            <a:solidFill>
              <a:srgbClr val="000000"/>
            </a:solidFill>
          </a:ln>
        </p:spPr>
      </p:cxnSp>
      <p:cxnSp>
        <p:nvCxnSpPr>
          <p:cNvPr id="52" name="Straight Connector 51"/>
          <p:cNvCxnSpPr/>
          <p:nvPr/>
        </p:nvCxnSpPr>
        <p:spPr>
          <a:xfrm>
            <a:off x="2840990" y="4425950"/>
            <a:ext cx="0" cy="265430"/>
          </a:xfrm>
          <a:prstGeom prst="line">
            <a:avLst/>
          </a:prstGeom>
          <a:ln w="60960" cmpd="sng">
            <a:solidFill>
              <a:srgbClr val="000000"/>
            </a:solidFill>
          </a:ln>
        </p:spPr>
      </p:cxnSp>
      <p:cxnSp>
        <p:nvCxnSpPr>
          <p:cNvPr id="53" name="Straight Connector 52"/>
          <p:cNvCxnSpPr/>
          <p:nvPr/>
        </p:nvCxnSpPr>
        <p:spPr>
          <a:xfrm>
            <a:off x="2499360" y="4428490"/>
            <a:ext cx="0" cy="241935"/>
          </a:xfrm>
          <a:prstGeom prst="line">
            <a:avLst/>
          </a:prstGeom>
          <a:ln w="27305" cmpd="sng">
            <a:solidFill>
              <a:srgbClr val="000000"/>
            </a:solidFill>
          </a:ln>
        </p:spPr>
      </p:cxnSp>
      <p:cxnSp>
        <p:nvCxnSpPr>
          <p:cNvPr id="54" name="Straight Connector 53"/>
          <p:cNvCxnSpPr/>
          <p:nvPr/>
        </p:nvCxnSpPr>
        <p:spPr>
          <a:xfrm>
            <a:off x="2840990" y="4937760"/>
            <a:ext cx="0" cy="268605"/>
          </a:xfrm>
          <a:prstGeom prst="line">
            <a:avLst/>
          </a:prstGeom>
          <a:ln w="64135" cmpd="sng">
            <a:solidFill>
              <a:srgbClr val="000000"/>
            </a:solidFill>
          </a:ln>
        </p:spPr>
      </p:cxnSp>
      <p:cxnSp>
        <p:nvCxnSpPr>
          <p:cNvPr id="55" name="Straight Connector 54"/>
          <p:cNvCxnSpPr/>
          <p:nvPr/>
        </p:nvCxnSpPr>
        <p:spPr>
          <a:xfrm>
            <a:off x="2840990" y="5452745"/>
            <a:ext cx="0" cy="269240"/>
          </a:xfrm>
          <a:prstGeom prst="line">
            <a:avLst/>
          </a:prstGeom>
          <a:ln w="67310" cmpd="sng">
            <a:solidFill>
              <a:srgbClr val="000000"/>
            </a:solidFill>
          </a:ln>
        </p:spPr>
      </p:cxnSp>
      <p:cxnSp>
        <p:nvCxnSpPr>
          <p:cNvPr id="56" name="Straight Connector 55"/>
          <p:cNvCxnSpPr/>
          <p:nvPr/>
        </p:nvCxnSpPr>
        <p:spPr>
          <a:xfrm>
            <a:off x="2837815" y="5965190"/>
            <a:ext cx="0" cy="268605"/>
          </a:xfrm>
          <a:prstGeom prst="line">
            <a:avLst/>
          </a:prstGeom>
          <a:ln w="73025" cmpd="sng">
            <a:solidFill>
              <a:srgbClr val="000000"/>
            </a:solidFill>
          </a:ln>
        </p:spPr>
      </p:cxnSp>
      <p:cxnSp>
        <p:nvCxnSpPr>
          <p:cNvPr id="57" name="Straight Connector 56"/>
          <p:cNvCxnSpPr/>
          <p:nvPr/>
        </p:nvCxnSpPr>
        <p:spPr>
          <a:xfrm>
            <a:off x="2837815" y="6480175"/>
            <a:ext cx="0" cy="259715"/>
          </a:xfrm>
          <a:prstGeom prst="line">
            <a:avLst/>
          </a:prstGeom>
          <a:ln w="67310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47120" y="2761615"/>
            <a:ext cx="1143000" cy="7708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07350" y="4367530"/>
            <a:ext cx="1264920" cy="14173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665210" y="7293610"/>
            <a:ext cx="619125" cy="18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2091670" y="1947545"/>
            <a:ext cx="527050" cy="29591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730750" y="2253615"/>
            <a:ext cx="716280" cy="200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11423650" y="3776345"/>
            <a:ext cx="600710" cy="652145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5041265" y="4349750"/>
            <a:ext cx="1078865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4724400" y="5462270"/>
            <a:ext cx="1786255" cy="66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4681855" y="5553710"/>
            <a:ext cx="965835" cy="12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9253855" y="7312025"/>
            <a:ext cx="2962275" cy="149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9253855" y="7461250"/>
            <a:ext cx="1905000" cy="43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55" name="Picture 54"/>
          <p:cNvPicPr/>
          <p:nvPr/>
        </p:nvPicPr>
        <p:blipFill>
          <a:blip r:embed="rId6"/>
          <a:stretch>
            <a:fillRect/>
          </a:stretch>
        </p:blipFill>
        <p:spPr>
          <a:xfrm>
            <a:off x="8363585" y="8192770"/>
            <a:ext cx="536575" cy="295910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7"/>
          <a:stretch>
            <a:fillRect/>
          </a:stretch>
        </p:blipFill>
        <p:spPr>
          <a:xfrm>
            <a:off x="7440295" y="7708265"/>
            <a:ext cx="368935" cy="2895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5515" y="304800"/>
            <a:ext cx="38100" cy="1548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7620" rIns="0" bIns="0" anchor="t"/>
          <a:lstStyle/>
          <a:p>
            <a:pPr marL="0" marR="0" indent="0" algn="l">
              <a:lnSpc>
                <a:spcPts val="600"/>
              </a:lnSpc>
              <a:spcAft>
                <a:spcPts val="1485"/>
              </a:spcAf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I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001000" y="1852930"/>
            <a:ext cx="2081530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r">
              <a:lnSpc>
                <a:spcPts val="3200"/>
              </a:lnSpc>
              <a:spcAft>
                <a:spcPts val="1365"/>
              </a:spcAft>
            </a:pPr>
            <a:r>
              <a:rPr lang="en-US" sz="3300" i="1" spc="0">
                <a:solidFill>
                  <a:srgbClr val="000000"/>
                </a:solidFill>
                <a:latin typeface="Times New Roman" panose="02020603050405020304" pitchFamily="1"/>
              </a:rPr>
              <a:t>love becoming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21225" y="1852930"/>
          <a:ext cx="3081655" cy="720535"/>
        </p:xfrm>
        <a:graphic>
          <a:graphicData uri="http://schemas.openxmlformats.org/drawingml/2006/table">
            <a:tbl>
              <a:tblPr/>
              <a:tblGrid>
                <a:gridCol w="308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965">
                <a:tc>
                  <a:txBody>
                    <a:bodyPr/>
                    <a:lstStyle/>
                    <a:p>
                      <a:pPr marL="0" marR="890270" indent="0"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i="1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CityWalk. .a lifer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721225" y="5501640"/>
            <a:ext cx="3267710" cy="734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and respected as a lead- a quality </a:t>
            </a:r>
          </a:p>
          <a:p>
            <a:pPr marL="0" marR="114300" indent="0" algn="r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irnage and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ing builder/developer </a:t>
            </a:r>
          </a:p>
          <a:p>
            <a:pPr marL="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qu4lity condominiums </a:t>
            </a:r>
          </a:p>
          <a:p>
            <a:pPr marL="0" marR="0" indent="0" algn="r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430">
                <a:solidFill>
                  <a:srgbClr val="000000"/>
                </a:solidFill>
                <a:latin typeface="Times New Roman" panose="02020603050405020304" pitchFamily="1"/>
              </a:rPr>
              <a:t>environment.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721225" y="6236335"/>
            <a:ext cx="4300855" cy="194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sz="1500" spc="65">
                <a:solidFill>
                  <a:srgbClr val="000000"/>
                </a:solidFill>
                <a:latin typeface="Times New Roman" panose="02020603050405020304" pitchFamily="1"/>
              </a:rPr>
              <a:t>from the TWin Cities to And people who live at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721225" y="6431280"/>
            <a:ext cx="6446520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Florida. Acclaimed for irino- City Walk do enjoy that raised their families and </a:t>
            </a:r>
          </a:p>
          <a:p>
            <a:pPr marL="0" marR="0" indent="0" algn="l">
              <a:lnSpc>
                <a:spcPts val="1500"/>
              </a:lnSpc>
              <a:spcBef>
                <a:spcPts val="120"/>
              </a:spcBef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20">
                <a:solidFill>
                  <a:srgbClr val="000000"/>
                </a:solidFill>
                <a:latin typeface="Times New Roman" panose="02020603050405020304" pitchFamily="1"/>
              </a:rPr>
              <a:t>vative design, quality cr quality From the outdoor, now want aNmore care </a:t>
            </a:r>
          </a:p>
          <a:p>
            <a:pPr marL="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  <a:tab pos="4572000" algn="l"/>
              </a:tabLst>
            </a:pP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itianship outstanding uSe pool and sundeck to the</a:t>
            </a:r>
            <a:r>
              <a:rPr lang="en-US" sz="1500" spc="1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00" spc="15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free,</a:t>
            </a:r>
            <a:r>
              <a:rPr lang="en-US" sz="1500" spc="1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500" spc="15">
                <a:solidFill>
                  <a:srgbClr val="000000"/>
                </a:solidFill>
                <a:latin typeface="Times New Roman" panose="02020603050405020304" pitchFamily="1"/>
              </a:rPr>
              <a:t>independent lifer e. </a:t>
            </a:r>
          </a:p>
          <a:p>
            <a:pPr marL="0" marR="0" indent="0" algn="l">
              <a:lnSpc>
                <a:spcPts val="1700"/>
              </a:lnSpc>
              <a:spcBef>
                <a:spcPts val="5"/>
              </a:spcBef>
              <a:spcAft>
                <a:spcPts val="90"/>
              </a:spcAft>
              <a:tabLst>
                <a:tab pos="2286000" algn="l"/>
                <a:tab pos="4572000" algn="l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of space and attention i exercise room, sauna, and Retired-people vvho want_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802880" y="1852930"/>
            <a:ext cx="198120" cy="585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850" i="1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2100" i="1" spc="0">
                <a:solidFill>
                  <a:srgbClr val="000000"/>
                </a:solidFill>
                <a:latin typeface="Times New Roman" panose="02020603050405020304" pitchFamily="1"/>
              </a:rPr>
              <a:t>11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988810" y="2438400"/>
            <a:ext cx="2051685" cy="1560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95">
                <a:solidFill>
                  <a:srgbClr val="000000"/>
                </a:solidFill>
                <a:latin typeface="Times New Roman" panose="02020603050405020304" pitchFamily="1"/>
              </a:rPr>
              <a:t>Glasrbd standard, ,for civality shOws..</a:t>
            </a:r>
            <a:r>
              <a:rPr lang="en-US" sz="1500" spc="95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95">
                <a:solidFill>
                  <a:srgbClr val="000000"/>
                </a:solidFill>
                <a:latin typeface="Times New Roman" panose="02020603050405020304" pitchFamily="1"/>
              </a:rPr>
              <a:t>':eVery-whera Fromthe main entrance and common areas to the oak and bathroom fixtures </a:t>
            </a:r>
          </a:p>
          <a:p>
            <a:pPr marL="0" marR="0" indent="0" algn="l">
              <a:lnSpc>
                <a:spcPts val="17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in each Conclothir#uni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644130" y="3999230"/>
            <a:ext cx="1344295" cy="225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2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unit</a:t>
            </a:r>
            <a:r>
              <a:rPr lang="en-US" sz="15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 Everything is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082530" y="1898650"/>
          <a:ext cx="3148965" cy="742760"/>
        </p:xfrm>
        <a:graphic>
          <a:graphicData uri="http://schemas.openxmlformats.org/drawingml/2006/table">
            <a:tbl>
              <a:tblPr/>
              <a:tblGrid>
                <a:gridCol w="200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805">
                <a:tc rowSpan="2">
                  <a:txBody>
                    <a:bodyPr/>
                    <a:lstStyle/>
                    <a:p>
                      <a:pPr marL="0" marR="33528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1565"/>
                        </a:spcAft>
                      </a:pPr>
                      <a:r>
                        <a:rPr lang="en-US" sz="3300" i="1" spc="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acuston7e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indent="0" algn="r">
                        <a:lnSpc>
                          <a:spcPts val="800"/>
                        </a:lnSpc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en-US" sz="850" spc="0" baseline="-2500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c</a:t>
                      </a:r>
                      <a:r>
                        <a:rPr lang="en-US" sz="850" spc="0">
                          <a:solidFill>
                            <a:srgbClr val="000000"/>
                          </a:solidFill>
                          <a:latin typeface="Bookman Old Style" panose="02020603050405020304" pitchFamily="2"/>
                        </a:rPr>
                        <a:t>_C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730750" y="2453640"/>
            <a:ext cx="916940" cy="445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city`Walk. s A convenient,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730750" y="2898775"/>
            <a:ext cx="1130300" cy="237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coSmopolitan /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730750" y="3136265"/>
            <a:ext cx="1048385" cy="62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condominium lifestyle you'll quickly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30750" y="3761105"/>
            <a:ext cx="612140" cy="426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come to love.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733290" y="4187825"/>
            <a:ext cx="3572510" cy="222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5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957580" algn="l"/>
                <a:tab pos="360934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Carefully , designed to max-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1231900" algn="l"/>
              </a:tabLst>
            </a:pPr>
            <a:r>
              <a:rPr lang="en-US" sz="1500" spc="-409">
                <a:solidFill>
                  <a:srgbClr val="000000"/>
                </a:solidFill>
                <a:latin typeface="Times New Roman" panose="02020603050405020304" pitchFamily="1"/>
              </a:rPr>
              <a:t>, -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6169025" y="2253615"/>
            <a:ext cx="87630" cy="907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5175" rIns="0" bIns="0" anchor="t"/>
          <a:lstStyle/>
          <a:p>
            <a:pPr marL="22860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700" spc="35">
                <a:solidFill>
                  <a:srgbClr val="000000"/>
                </a:solidFill>
                <a:latin typeface="Arial" panose="02020603050405020304" pitchFamily="2"/>
              </a:rPr>
              <a:t>oP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809615" y="3161030"/>
            <a:ext cx="447040" cy="1026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22860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00" spc="345">
                <a:solidFill>
                  <a:srgbClr val="000000"/>
                </a:solidFill>
                <a:latin typeface="Lucida Console" panose="02020603050405020304"/>
              </a:rPr>
              <a:t>nP Op </a:t>
            </a:r>
          </a:p>
          <a:p>
            <a:pPr marL="0" marR="0" indent="0" algn="r">
              <a:lnSpc>
                <a:spcPts val="700"/>
              </a:lnSpc>
              <a:spcBef>
                <a:spcPts val="1615"/>
              </a:spcBef>
              <a:spcAft>
                <a:spcPts val="412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°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9223375" y="2465705"/>
            <a:ext cx="2002155" cy="1362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65">
                <a:solidFill>
                  <a:srgbClr val="000000"/>
                </a:solidFill>
                <a:latin typeface="Times New Roman" panose="02020603050405020304" pitchFamily="1"/>
              </a:rPr>
              <a:t>rcioxn.'From the wide,-cpipt corridors to the _ bright, airy condo: 'minium units that welcome yOu home., </a:t>
            </a:r>
          </a:p>
          <a:p>
            <a:pPr marL="0" marR="22860" indent="0" algn="l">
              <a:lnSpc>
                <a:spcPts val="17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And what about the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9223375" y="3828415"/>
            <a:ext cx="1932305" cy="1329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people who live at City </a:t>
            </a:r>
          </a:p>
          <a:p>
            <a:pPr marL="1005840" marR="22860" indent="0" algn="l">
              <a:lnSpc>
                <a:spcPts val="17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Walk? They're people jUst </a:t>
            </a:r>
          </a:p>
          <a:p>
            <a:pPr marL="1188720" marR="22860" indent="0" algn="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like you, Young </a:t>
            </a:r>
          </a:p>
          <a:p>
            <a:pPr marL="1097280" marR="2286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single and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9293225" y="5157470"/>
            <a:ext cx="1932305" cy="859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09728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married </a:t>
            </a:r>
          </a:p>
          <a:p>
            <a:pPr marL="137160" marR="22860" indent="0" algn="l">
              <a:lnSpc>
                <a:spcPts val="16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1500" spc="605">
                <a:solidFill>
                  <a:srgbClr val="000000"/>
                </a:solidFill>
                <a:latin typeface="Times New Roman" panose="02020603050405020304" pitchFamily="1"/>
              </a:rPr>
              <a:t>prOfes- </a:t>
            </a:r>
            <a:r>
              <a:rPr lang="en-US" sz="1500" spc="605" baseline="-25000">
                <a:solidFill>
                  <a:srgbClr val="000000"/>
                </a:solidFill>
                <a:latin typeface="Lucida Console" panose="02020603050405020304"/>
              </a:rPr>
              <a:t>v.</a:t>
            </a:r>
            <a:r>
              <a:rPr lang="en-US" sz="100" spc="605">
                <a:solidFill>
                  <a:srgbClr val="000000"/>
                </a:solidFill>
                <a:latin typeface="Lucida Console" panose="02020603050405020304"/>
              </a:rPr>
              <a:t> </a:t>
            </a:r>
          </a:p>
          <a:p>
            <a:pPr marL="0" marR="22860" indent="0" algn="r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sionals pur-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2286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suing t</a:t>
            </a:r>
            <a:r>
              <a:rPr lang="en-US" sz="1500" spc="75" baseline="-2500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neir careers in the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9284335" y="6016625"/>
            <a:ext cx="1941195" cy="219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thriving St. Paul metrop-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287510" y="6236335"/>
            <a:ext cx="168529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2286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5">
                <a:solidFill>
                  <a:srgbClr val="000000"/>
                </a:solidFill>
                <a:latin typeface="Times New Roman" panose="02020603050405020304" pitchFamily="1"/>
              </a:rPr>
              <a:t>olis. CouplesVho have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2195810" y="2465705"/>
            <a:ext cx="1511300" cy="438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>
            <a:normAutofit fontScale="85000"/>
          </a:bodyPr>
          <a:lstStyle/>
          <a:p>
            <a:pPr marL="4572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850" spc="135">
                <a:solidFill>
                  <a:srgbClr val="000000"/>
                </a:solidFill>
                <a:latin typeface="Times New Roman" panose="02020603050405020304" pitchFamily="1"/>
              </a:rPr>
              <a:t>(enjoy lif</a:t>
            </a: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e'without the burdens of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2600305" y="2904490"/>
            <a:ext cx="1106805" cy="963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4572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a home ancl</a:t>
            </a:r>
            <a:r>
              <a:rPr lang="en-US" sz="1500" spc="135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500" spc="135">
                <a:solidFill>
                  <a:srgbClr val="000000"/>
                </a:solidFill>
                <a:latin typeface="Times New Roman" panose="02020603050405020304" pitchFamily="1"/>
              </a:rPr>
              <a:t>liard in the suburbs </a:t>
            </a:r>
          </a:p>
          <a:p>
            <a:pPr marL="228600" marR="91440" indent="0" algn="l">
              <a:lnSpc>
                <a:spcPts val="1700"/>
              </a:lnSpc>
              <a:spcBef>
                <a:spcPts val="695"/>
              </a:spcBef>
              <a:spcAft>
                <a:spcPts val="0"/>
              </a:spcAft>
            </a:pPr>
            <a:r>
              <a:rPr lang="en-US" sz="1500" spc="125">
                <a:solidFill>
                  <a:srgbClr val="000000"/>
                </a:solidFill>
                <a:latin typeface="Times New Roman" panose="02020603050405020304" pitchFamily="1"/>
              </a:rPr>
              <a:t>d they, all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2195810" y="3867785"/>
            <a:ext cx="1511300" cy="631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91440" indent="0" algn="l">
              <a:lnSpc>
                <a:spcPts val="1700"/>
              </a:lnSpc>
              <a:spcAft>
                <a:spcPts val="15"/>
              </a:spcAft>
            </a:pPr>
            <a:r>
              <a:rPr lang="en-US" sz="1500" spc="125">
                <a:solidFill>
                  <a:srgbClr val="000000"/>
                </a:solidFill>
                <a:latin typeface="Times New Roman" panose="02020603050405020304" pitchFamily="1"/>
              </a:rPr>
              <a:t>have one thing in common. - A genuine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1247120" y="2465705"/>
            <a:ext cx="62801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0 </a:t>
            </a:r>
          </a:p>
          <a:p>
            <a:pPr marL="0" marR="0" indent="0" algn="r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100">
                <a:solidFill>
                  <a:srgbClr val="000000"/>
                </a:solidFill>
                <a:latin typeface="Times New Roman" panose="02020603050405020304" pitchFamily="2"/>
              </a:rPr>
              <a:t>o O o ,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640080" algn="r"/>
              </a:tabLs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00 ®</a:t>
            </a:r>
            <a:r>
              <a:rPr lang="en-US" sz="1100" spc="0" baseline="-25000">
                <a:solidFill>
                  <a:srgbClr val="000000"/>
                </a:solidFill>
                <a:latin typeface="Arial" panose="02020603050405020304" pitchFamily="2"/>
              </a:rPr>
              <a:t>a</a:t>
            </a: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. </a:t>
            </a:r>
          </a:p>
          <a:p>
            <a:pPr marL="0" marR="0" indent="0" algn="ctr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35">
                <a:solidFill>
                  <a:srgbClr val="000000"/>
                </a:solidFill>
                <a:latin typeface="Arial" panose="02020603050405020304" pitchFamily="2"/>
              </a:rPr>
              <a:t>0..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1247120" y="3124200"/>
            <a:ext cx="225425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500"/>
              </a:lnSpc>
              <a:spcAft>
                <a:spcPts val="3885"/>
              </a:spcAf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O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1247120" y="4498975"/>
            <a:ext cx="2459990" cy="2667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228600" marR="4572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love for the warm charm and rich ,traditions that make downtown St. haul such a unique community...corn</a:t>
            </a:r>
            <a:r>
              <a:rPr lang="en-US" sz="1500" spc="7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500" spc="70">
                <a:solidFill>
                  <a:srgbClr val="000000"/>
                </a:solidFill>
                <a:latin typeface="Times New Roman" panose="02020603050405020304" pitchFamily="1"/>
              </a:rPr>
              <a:t> hined with' the vibrant growth and activity thai cause the city to literally _pulsate with excitement. </a:t>
            </a:r>
          </a:p>
          <a:p>
            <a:pPr marL="228600" marR="274320" indent="0" algn="l">
              <a:lnSpc>
                <a:spcPts val="17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It </a:t>
            </a:r>
            <a:r>
              <a:rPr lang="en-US" sz="2350" spc="0">
                <a:solidFill>
                  <a:srgbClr val="000000"/>
                </a:solidFill>
                <a:latin typeface="Bookman Old Style" panose="02020603050405020304" pitchFamily="1"/>
              </a:rPr>
              <a:t>a </a:t>
            </a: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adds up to life stOe you'll love becoming accustomed to. City Walk: Downtown St. PauL It's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4020185" y="2514600"/>
            <a:ext cx="48895" cy="255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271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50" spc="0">
                <a:solidFill>
                  <a:srgbClr val="000000"/>
                </a:solidFill>
                <a:latin typeface="Bookman Old Style" panose="02020603050405020304" pitchFamily="2"/>
              </a:rPr>
              <a:t>-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1146790" y="3901440"/>
            <a:ext cx="91440" cy="60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1700" spc="30">
                <a:solidFill>
                  <a:srgbClr val="000000"/>
                </a:solidFill>
                <a:latin typeface="Arial" panose="02020603050405020304" pitchFamily="2"/>
              </a:rPr>
              <a:t>00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4678680" y="4422775"/>
            <a:ext cx="3087370" cy="1039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4572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500" spc="90">
                <a:solidFill>
                  <a:srgbClr val="000000"/>
                </a:solidFill>
                <a:latin typeface="Times New Roman" panose="02020603050405020304" pitchFamily="1"/>
              </a:rPr>
              <a:t>designed, constructed and , imize your </a:t>
            </a:r>
          </a:p>
          <a:p>
            <a:pPr marL="0" marR="0" indent="0" algn="l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tabLst>
                <a:tab pos="310896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.maintained to assure you comfort - </a:t>
            </a:r>
          </a:p>
          <a:p>
            <a:pPr marL="457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310896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of carefree, leisurely -- and con-, </a:t>
            </a:r>
          </a:p>
          <a:p>
            <a:pPr marL="0" marR="0" indent="0" algn="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60">
                <a:solidFill>
                  <a:srgbClr val="000000"/>
                </a:solidFill>
                <a:latin typeface="Times New Roman" panose="02020603050405020304" pitchFamily="1"/>
              </a:rPr>
              <a:t>venience - </a:t>
            </a:r>
          </a:p>
          <a:p>
            <a:pPr marL="45720" marR="0" indent="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80">
                <a:solidFill>
                  <a:srgbClr val="000000"/>
                </a:solidFill>
                <a:latin typeface="Times New Roman" panose="02020603050405020304" pitchFamily="1"/>
              </a:rPr>
              <a:t>Developed by Ted dasrud' 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5501640" y="5504815"/>
            <a:ext cx="146050" cy="4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22960" marR="0" indent="0" algn="l">
              <a:lnSpc>
                <a:spcPts val="400"/>
              </a:lnSpc>
              <a:spcAft>
                <a:spcPts val="0"/>
              </a:spcAft>
              <a:tabLst>
                <a:tab pos="186055" algn="r"/>
              </a:tabLst>
            </a:pPr>
            <a:r>
              <a:rPr lang="en-US" sz="500" spc="0">
                <a:solidFill>
                  <a:srgbClr val="000000"/>
                </a:solidFill>
                <a:latin typeface="Arial" panose="02020603050405020304" pitchFamily="2"/>
              </a:rPr>
              <a:t>7 ,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4721225" y="5565775"/>
            <a:ext cx="82931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4995" rIns="0" bIns="0" anchor="t"/>
          <a:lstStyle/>
          <a:p>
            <a:pPr marL="548640" marR="0" indent="0" algn="l">
              <a:lnSpc>
                <a:spcPts val="6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_ —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9284335" y="7184390"/>
            <a:ext cx="384365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137160" marR="0" indent="0" algn="l">
              <a:lnSpc>
                <a:spcPts val="1800"/>
              </a:lnSpc>
              <a:spcAft>
                <a:spcPts val="0"/>
              </a:spcAft>
              <a:tabLst>
                <a:tab pos="960120" algn="l"/>
                <a:tab pos="3749040" algn="r"/>
              </a:tabLst>
            </a:pP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e   t 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pack up</a:t>
            </a:r>
            <a:r>
              <a:rPr lang="en-US" sz="100" spc="-2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850" spc="-20">
                <a:solidFill>
                  <a:srgbClr val="000000"/>
                </a:solidFill>
                <a:latin typeface="Times New Roman" panose="02020603050405020304" pitchFamily="1"/>
              </a:rPr>
              <a:t>7  </a:t>
            </a:r>
            <a:r>
              <a:rPr lang="en-US" sz="850" spc="-20" baseline="-25000">
                <a:solidFill>
                  <a:srgbClr val="000000"/>
                </a:solidFill>
                <a:latin typeface="Times New Roman" panose="02020603050405020304" pitchFamily="1"/>
              </a:rPr>
              <a:t>to</a:t>
            </a:r>
            <a:r>
              <a:rPr lang="en-US" sz="850" spc="-20">
                <a:solidFill>
                  <a:srgbClr val="000000"/>
                </a:solidFill>
                <a:latin typeface="Times New Roman" panose="02020603050405020304" pitchFamily="1"/>
              </a:rPr>
              <a:t> here. 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'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a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W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ke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al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t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t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in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y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g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oti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fo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r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r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h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y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o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o</a:t>
            </a:r>
            <a:r>
              <a:rPr lang="en-US" sz="1500" spc="-20" baseline="-25000">
                <a:solidFill>
                  <a:srgbClr val="000000"/>
                </a:solidFill>
                <a:latin typeface="Times New Roman" panose="02020603050405020304" pitchFamily="1"/>
              </a:rPr>
              <a:t>m</a:t>
            </a:r>
            <a:r>
              <a:rPr lang="en-US" sz="1500" spc="-20">
                <a:solidFill>
                  <a:srgbClr val="000000"/>
                </a:solidFill>
                <a:latin typeface="Times New Roman" panose="02020603050405020304" pitchFamily="1"/>
              </a:rPr>
              <a:t>u </a:t>
            </a:r>
          </a:p>
          <a:p>
            <a:pPr marL="27432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2005">
                <a:solidFill>
                  <a:srgbClr val="000000"/>
                </a:solidFill>
                <a:latin typeface="Times New Roman" panose="02020603050405020304" pitchFamily="1"/>
              </a:rPr>
              <a:t>th</a:t>
            </a:r>
            <a:r>
              <a:rPr lang="en-US" sz="1500" spc="2005" baseline="-25000">
                <a:solidFill>
                  <a:srgbClr val="000000"/>
                </a:solidFill>
                <a:latin typeface="Times New Roman" panose="02020603050405020304" pitchFamily="1"/>
              </a:rPr>
              <a:t>e.</a:t>
            </a:r>
            <a:r>
              <a:rPr lang="en-US" sz="1500" spc="2005">
                <a:solidFill>
                  <a:srgbClr val="000000"/>
                </a:solidFill>
                <a:latin typeface="Times New Roman" panose="02020603050405020304" pitchFamily="1"/>
              </a:rPr>
              <a:t> freedom</a:t>
            </a:r>
            <a:r>
              <a:rPr lang="en-US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4721225" y="7269480"/>
            <a:ext cx="3943985" cy="252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977640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to detail. / tastefully, furnished pa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9287510" y="7504430"/>
            <a:ext cx="2928620" cy="310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>
            <a:normAutofit fontScale="85000"/>
          </a:bodyPr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  <a:tabLst>
                <a:tab pos="2938145" algn="r"/>
              </a:tabLst>
            </a:pPr>
            <a:r>
              <a:rPr lang="en-US" sz="1500" spc="0">
                <a:solidFill>
                  <a:srgbClr val="000000"/>
                </a:solidFill>
                <a:latin typeface="Times New Roman" panose="02020603050405020304" pitchFamily="1"/>
              </a:rPr>
              <a:t>and travel and generally ,c</a:t>
            </a:r>
            <a:r>
              <a:rPr lang="en-US" sz="1500" spc="0" baseline="-25000">
                <a:solidFill>
                  <a:srgbClr val="000000"/>
                </a:solidFill>
                <a:latin typeface="Times New Roman" panose="02020603050405020304" pitchFamily="1"/>
              </a:rPr>
              <a:t>ity Walk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7200265" y="8823960"/>
            <a:ext cx="86995" cy="98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2"/>
              </a:rPr>
              <a:t>/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12854305" y="7952105"/>
            <a:ext cx="235585" cy="76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i="1" spc="350">
                <a:solidFill>
                  <a:srgbClr val="000000"/>
                </a:solidFill>
                <a:latin typeface="Arial" panose="02020603050405020304" pitchFamily="2"/>
              </a:rPr>
              <a:t>A.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853055" y="313690"/>
            <a:ext cx="0" cy="26289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1" name="Straight Connector 60"/>
          <p:cNvCxnSpPr/>
          <p:nvPr/>
        </p:nvCxnSpPr>
        <p:spPr>
          <a:xfrm>
            <a:off x="2828290" y="804545"/>
            <a:ext cx="0" cy="284480"/>
          </a:xfrm>
          <a:prstGeom prst="line">
            <a:avLst/>
          </a:prstGeom>
          <a:ln w="54610" cmpd="sng">
            <a:solidFill>
              <a:srgbClr val="000000"/>
            </a:solidFill>
          </a:ln>
        </p:spPr>
      </p:cxnSp>
      <p:cxnSp>
        <p:nvCxnSpPr>
          <p:cNvPr id="62" name="Straight Connector 61"/>
          <p:cNvCxnSpPr/>
          <p:nvPr/>
        </p:nvCxnSpPr>
        <p:spPr>
          <a:xfrm>
            <a:off x="2825750" y="1319530"/>
            <a:ext cx="0" cy="278130"/>
          </a:xfrm>
          <a:prstGeom prst="line">
            <a:avLst/>
          </a:prstGeom>
          <a:ln w="54610" cmpd="sng">
            <a:solidFill>
              <a:srgbClr val="000000"/>
            </a:solidFill>
          </a:ln>
        </p:spPr>
      </p:cxnSp>
      <p:cxnSp>
        <p:nvCxnSpPr>
          <p:cNvPr id="63" name="Straight Connector 62"/>
          <p:cNvCxnSpPr/>
          <p:nvPr/>
        </p:nvCxnSpPr>
        <p:spPr>
          <a:xfrm>
            <a:off x="6370320" y="2401570"/>
            <a:ext cx="0" cy="175323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64" name="Straight Connector 63"/>
          <p:cNvCxnSpPr/>
          <p:nvPr/>
        </p:nvCxnSpPr>
        <p:spPr>
          <a:xfrm>
            <a:off x="11914505" y="3532505"/>
            <a:ext cx="0" cy="244475"/>
          </a:xfrm>
          <a:prstGeom prst="line">
            <a:avLst/>
          </a:prstGeom>
          <a:ln w="24130" cmpd="dbl">
            <a:solidFill>
              <a:srgbClr val="000000"/>
            </a:solidFill>
          </a:ln>
        </p:spPr>
      </p:cxnSp>
      <p:cxnSp>
        <p:nvCxnSpPr>
          <p:cNvPr id="65" name="Straight Connector 64"/>
          <p:cNvCxnSpPr/>
          <p:nvPr/>
        </p:nvCxnSpPr>
        <p:spPr>
          <a:xfrm>
            <a:off x="11430000" y="3352800"/>
            <a:ext cx="0" cy="33909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66" name="Straight Connector 65"/>
          <p:cNvCxnSpPr/>
          <p:nvPr/>
        </p:nvCxnSpPr>
        <p:spPr>
          <a:xfrm>
            <a:off x="6419215" y="2472055"/>
            <a:ext cx="0" cy="168275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7" name="Straight Connector 66"/>
          <p:cNvCxnSpPr/>
          <p:nvPr/>
        </p:nvCxnSpPr>
        <p:spPr>
          <a:xfrm>
            <a:off x="6443345" y="2490470"/>
            <a:ext cx="0" cy="133223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68" name="Straight Connector 67"/>
          <p:cNvCxnSpPr/>
          <p:nvPr/>
        </p:nvCxnSpPr>
        <p:spPr>
          <a:xfrm>
            <a:off x="6260465" y="2505710"/>
            <a:ext cx="0" cy="1649095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69" name="Straight Connector 68"/>
          <p:cNvCxnSpPr/>
          <p:nvPr/>
        </p:nvCxnSpPr>
        <p:spPr>
          <a:xfrm>
            <a:off x="2627630" y="2514600"/>
            <a:ext cx="0" cy="89662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70" name="Straight Connector 69"/>
          <p:cNvCxnSpPr/>
          <p:nvPr/>
        </p:nvCxnSpPr>
        <p:spPr>
          <a:xfrm>
            <a:off x="6282055" y="2569210"/>
            <a:ext cx="0" cy="1585595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71" name="Straight Connector 70"/>
          <p:cNvCxnSpPr/>
          <p:nvPr/>
        </p:nvCxnSpPr>
        <p:spPr>
          <a:xfrm>
            <a:off x="2502535" y="2767330"/>
            <a:ext cx="0" cy="4064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72" name="Straight Connector 71"/>
          <p:cNvCxnSpPr/>
          <p:nvPr/>
        </p:nvCxnSpPr>
        <p:spPr>
          <a:xfrm>
            <a:off x="6099175" y="2849880"/>
            <a:ext cx="0" cy="85407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73" name="Straight Connector 72"/>
          <p:cNvCxnSpPr/>
          <p:nvPr/>
        </p:nvCxnSpPr>
        <p:spPr>
          <a:xfrm>
            <a:off x="2822575" y="2856230"/>
            <a:ext cx="0" cy="283845"/>
          </a:xfrm>
          <a:prstGeom prst="line">
            <a:avLst/>
          </a:prstGeom>
          <a:ln w="64135" cmpd="sng">
            <a:solidFill>
              <a:srgbClr val="000000"/>
            </a:solidFill>
          </a:ln>
        </p:spPr>
      </p:cxnSp>
      <p:cxnSp>
        <p:nvCxnSpPr>
          <p:cNvPr id="74" name="Straight Connector 73"/>
          <p:cNvCxnSpPr/>
          <p:nvPr/>
        </p:nvCxnSpPr>
        <p:spPr>
          <a:xfrm>
            <a:off x="5916295" y="2944495"/>
            <a:ext cx="0" cy="118300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75" name="Straight Connector 74"/>
          <p:cNvCxnSpPr/>
          <p:nvPr/>
        </p:nvCxnSpPr>
        <p:spPr>
          <a:xfrm>
            <a:off x="5986145" y="3017520"/>
            <a:ext cx="0" cy="735330"/>
          </a:xfrm>
          <a:prstGeom prst="line">
            <a:avLst/>
          </a:prstGeom>
          <a:ln w="42545" cmpd="dbl">
            <a:solidFill>
              <a:srgbClr val="000000"/>
            </a:solidFill>
          </a:ln>
        </p:spPr>
      </p:cxnSp>
      <p:cxnSp>
        <p:nvCxnSpPr>
          <p:cNvPr id="76" name="Straight Connector 75"/>
          <p:cNvCxnSpPr/>
          <p:nvPr/>
        </p:nvCxnSpPr>
        <p:spPr>
          <a:xfrm>
            <a:off x="6793865" y="3020695"/>
            <a:ext cx="0" cy="110109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77" name="Straight Connector 76"/>
          <p:cNvCxnSpPr/>
          <p:nvPr/>
        </p:nvCxnSpPr>
        <p:spPr>
          <a:xfrm>
            <a:off x="6062345" y="3060065"/>
            <a:ext cx="0" cy="674370"/>
          </a:xfrm>
          <a:prstGeom prst="line">
            <a:avLst/>
          </a:prstGeom>
          <a:ln w="27305" cmpd="dbl">
            <a:solidFill>
              <a:srgbClr val="000000"/>
            </a:solidFill>
          </a:ln>
        </p:spPr>
      </p:cxnSp>
      <p:cxnSp>
        <p:nvCxnSpPr>
          <p:cNvPr id="78" name="Straight Connector 77"/>
          <p:cNvCxnSpPr/>
          <p:nvPr/>
        </p:nvCxnSpPr>
        <p:spPr>
          <a:xfrm>
            <a:off x="6687185" y="3075305"/>
            <a:ext cx="0" cy="396875"/>
          </a:xfrm>
          <a:prstGeom prst="line">
            <a:avLst/>
          </a:prstGeom>
          <a:ln w="15240">
            <a:solidFill>
              <a:srgbClr val="000000"/>
            </a:solidFill>
            <a:prstDash val="sysDot"/>
          </a:ln>
        </p:spPr>
      </p:cxnSp>
      <p:cxnSp>
        <p:nvCxnSpPr>
          <p:cNvPr id="79" name="Straight Connector 78"/>
          <p:cNvCxnSpPr/>
          <p:nvPr/>
        </p:nvCxnSpPr>
        <p:spPr>
          <a:xfrm>
            <a:off x="5803265" y="3136265"/>
            <a:ext cx="0" cy="78105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80" name="Straight Connector 79"/>
          <p:cNvCxnSpPr/>
          <p:nvPr/>
        </p:nvCxnSpPr>
        <p:spPr>
          <a:xfrm>
            <a:off x="5858510" y="3136265"/>
            <a:ext cx="0" cy="77787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81" name="Straight Connector 80"/>
          <p:cNvCxnSpPr/>
          <p:nvPr/>
        </p:nvCxnSpPr>
        <p:spPr>
          <a:xfrm>
            <a:off x="6656705" y="3340735"/>
            <a:ext cx="0" cy="24765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82" name="Straight Connector 81"/>
          <p:cNvCxnSpPr/>
          <p:nvPr/>
        </p:nvCxnSpPr>
        <p:spPr>
          <a:xfrm>
            <a:off x="6711950" y="3364865"/>
            <a:ext cx="0" cy="34798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83" name="Straight Connector 82"/>
          <p:cNvCxnSpPr/>
          <p:nvPr/>
        </p:nvCxnSpPr>
        <p:spPr>
          <a:xfrm>
            <a:off x="6470650" y="3599815"/>
            <a:ext cx="0" cy="52451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84" name="Straight Connector 83"/>
          <p:cNvCxnSpPr/>
          <p:nvPr/>
        </p:nvCxnSpPr>
        <p:spPr>
          <a:xfrm>
            <a:off x="6897370" y="3816350"/>
            <a:ext cx="0" cy="299085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85" name="Straight Connector 84"/>
          <p:cNvCxnSpPr/>
          <p:nvPr/>
        </p:nvCxnSpPr>
        <p:spPr>
          <a:xfrm>
            <a:off x="6943090" y="3862070"/>
            <a:ext cx="0" cy="25019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86" name="Straight Connector 85"/>
          <p:cNvCxnSpPr/>
          <p:nvPr/>
        </p:nvCxnSpPr>
        <p:spPr>
          <a:xfrm>
            <a:off x="6842760" y="3864610"/>
            <a:ext cx="0" cy="25400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87" name="Straight Connector 86"/>
          <p:cNvCxnSpPr/>
          <p:nvPr/>
        </p:nvCxnSpPr>
        <p:spPr>
          <a:xfrm>
            <a:off x="6967855" y="3889375"/>
            <a:ext cx="0" cy="250190"/>
          </a:xfrm>
          <a:prstGeom prst="line">
            <a:avLst/>
          </a:prstGeom>
          <a:ln w="15240" cmpd="dbl">
            <a:solidFill>
              <a:srgbClr val="000000"/>
            </a:solidFill>
          </a:ln>
        </p:spPr>
      </p:cxnSp>
      <p:cxnSp>
        <p:nvCxnSpPr>
          <p:cNvPr id="88" name="Straight Connector 87"/>
          <p:cNvCxnSpPr/>
          <p:nvPr/>
        </p:nvCxnSpPr>
        <p:spPr>
          <a:xfrm>
            <a:off x="8001000" y="4575175"/>
            <a:ext cx="0" cy="40259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89" name="Straight Connector 88"/>
          <p:cNvCxnSpPr/>
          <p:nvPr/>
        </p:nvCxnSpPr>
        <p:spPr>
          <a:xfrm>
            <a:off x="2490470" y="4657090"/>
            <a:ext cx="0" cy="257175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90" name="Straight Connector 89"/>
          <p:cNvCxnSpPr/>
          <p:nvPr/>
        </p:nvCxnSpPr>
        <p:spPr>
          <a:xfrm>
            <a:off x="2825750" y="4925695"/>
            <a:ext cx="0" cy="278130"/>
          </a:xfrm>
          <a:prstGeom prst="line">
            <a:avLst/>
          </a:prstGeom>
          <a:ln w="48895" cmpd="sng">
            <a:solidFill>
              <a:srgbClr val="000000"/>
            </a:solidFill>
          </a:ln>
        </p:spPr>
      </p:cxnSp>
      <p:cxnSp>
        <p:nvCxnSpPr>
          <p:cNvPr id="91" name="Straight Connector 90"/>
          <p:cNvCxnSpPr/>
          <p:nvPr/>
        </p:nvCxnSpPr>
        <p:spPr>
          <a:xfrm>
            <a:off x="2627630" y="5852160"/>
            <a:ext cx="0" cy="219837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92" name="Straight Connector 91"/>
          <p:cNvCxnSpPr/>
          <p:nvPr/>
        </p:nvCxnSpPr>
        <p:spPr>
          <a:xfrm>
            <a:off x="2849880" y="6473825"/>
            <a:ext cx="0" cy="259715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  <p:cxnSp>
        <p:nvCxnSpPr>
          <p:cNvPr id="93" name="Straight Connector 92"/>
          <p:cNvCxnSpPr/>
          <p:nvPr/>
        </p:nvCxnSpPr>
        <p:spPr>
          <a:xfrm>
            <a:off x="2849880" y="7494905"/>
            <a:ext cx="0" cy="278130"/>
          </a:xfrm>
          <a:prstGeom prst="line">
            <a:avLst/>
          </a:prstGeom>
          <a:ln w="8890" cmpd="sng">
            <a:solidFill>
              <a:srgbClr val="000000"/>
            </a:solidFill>
          </a:ln>
        </p:spPr>
      </p:cxnSp>
      <p:cxnSp>
        <p:nvCxnSpPr>
          <p:cNvPr id="94" name="Straight Connector 93"/>
          <p:cNvCxnSpPr/>
          <p:nvPr/>
        </p:nvCxnSpPr>
        <p:spPr>
          <a:xfrm>
            <a:off x="2849880" y="8009890"/>
            <a:ext cx="0" cy="272415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  <p:cxnSp>
        <p:nvCxnSpPr>
          <p:cNvPr id="95" name="Straight Connector 94"/>
          <p:cNvCxnSpPr/>
          <p:nvPr/>
        </p:nvCxnSpPr>
        <p:spPr>
          <a:xfrm>
            <a:off x="2853055" y="8528050"/>
            <a:ext cx="0" cy="262890"/>
          </a:xfrm>
          <a:prstGeom prst="line">
            <a:avLst/>
          </a:prstGeom>
          <a:ln w="3175" cmpd="sng">
            <a:solidFill>
              <a:srgbClr val="000000"/>
            </a:solidFill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415"/>
            <a:ext cx="15459710" cy="10039985"/>
          </a:xfrm>
          <a:prstGeom prst="rect">
            <a:avLst/>
          </a:prstGeom>
        </p:spPr>
      </p:pic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6678295" y="7992110"/>
            <a:ext cx="55181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468370" y="536575"/>
            <a:ext cx="119380" cy="106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_.t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012295" y="753110"/>
            <a:ext cx="27749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_ • 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240000" y="1039495"/>
            <a:ext cx="120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603990" y="3514090"/>
            <a:ext cx="2474595" cy="1609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The St. Paul Skyway system. Largest , public skyway system in the world.. More' than:two miles of connecting , skyway corridors link virtually all of downtown St. Paul into a magnificent indoor mall. It contains hundreds </a:t>
            </a: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of </a:t>
            </a: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shops, stores and </a:t>
            </a:r>
            <a:r>
              <a:rPr lang="en-US" sz="1750" spc="-20">
                <a:solidFill>
                  <a:srgbClr val="000000"/>
                </a:solidFill>
                <a:latin typeface="Times New Roman" panose="02020603050405020304" pitchFamily="1"/>
              </a:rPr>
              <a:t>services; </a:t>
            </a:r>
            <a:r>
              <a:rPr lang="en-US" sz="1300" spc="-20">
                <a:solidFill>
                  <a:srgbClr val="000000"/>
                </a:solidFill>
                <a:latin typeface="Times New Roman" panose="02020603050405020304" pitchFamily="1"/>
              </a:rPr>
              <a:t>parking rarrips; and a glass-enclosed indoor park that's larger. than a-football field.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609705" y="5215255"/>
            <a:ext cx="2484120" cy="5302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On your way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to work, shopping or a' night on the town, 'yo, always have a choice., A leisurely stroll outdoors.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048000" y="3447415"/>
            <a:ext cx="882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i•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063240" y="4685030"/>
            <a:ext cx="40513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_ 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063240" y="4761230"/>
            <a:ext cx="728345" cy="1244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900"/>
              </a:lnSpc>
              <a:spcAft>
                <a:spcPts val="0"/>
              </a:spcAft>
              <a:buFont typeface="Symbol"/>
              <a:buChar char="·"/>
            </a:pPr>
            <a:r>
              <a:rPr lang="en-US" sz="750" i="1" spc="415" baseline="-25000">
                <a:solidFill>
                  <a:srgbClr val="000000"/>
                </a:solidFill>
                <a:latin typeface="Arial" panose="02020603050405020304" pitchFamily="2"/>
              </a:rPr>
              <a:t>.)</a:t>
            </a:r>
            <a:r>
              <a:rPr lang="en-US" sz="750" i="1" spc="415">
                <a:solidFill>
                  <a:srgbClr val="000000"/>
                </a:solidFill>
                <a:latin typeface="Arial" panose="02020603050405020304" pitchFamily="2"/>
              </a:rPr>
              <a:t>)r 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757670" y="3639185"/>
            <a:ext cx="454025" cy="1708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Town liquor* </a:t>
            </a:r>
            <a:br/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(Otago Ill' </a:t>
            </a:r>
            <a:br/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ten.. </a:t>
            </a:r>
            <a:r>
              <a:rPr lang="en-US" sz="400" b="1" spc="0">
                <a:solidFill>
                  <a:srgbClr val="000000"/>
                </a:solidFill>
                <a:latin typeface="Bookman Old Style" panose="02020603050405020304" pitchFamily="2"/>
              </a:rPr>
              <a:t>COASIII0-•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882130" y="3383280"/>
            <a:ext cx="44196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Ulawkoota Wong </a:t>
            </a:r>
            <a:r>
              <a:rPr lang="en-US" sz="550" b="1" i="1" spc="0">
                <a:solidFill>
                  <a:srgbClr val="000000"/>
                </a:solidFill>
                <a:latin typeface="Arial" panose="02020603050405020304" pitchFamily="2"/>
              </a:rPr>
              <a:t>Vane </a:t>
            </a: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Cantor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540625" y="3660775"/>
            <a:ext cx="25019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55">
                <a:solidFill>
                  <a:srgbClr val="000000"/>
                </a:solidFill>
                <a:latin typeface="Arial" panose="02020603050405020304" pitchFamily="2"/>
              </a:rPr>
              <a:t>COnwod Tower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7620000" y="3505200"/>
            <a:ext cx="35687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"/>
              </a:lnSpc>
              <a:spcAft>
                <a:spcPts val="0"/>
              </a:spcAft>
            </a:pPr>
            <a:r>
              <a:rPr lang="en-US" sz="550" b="1" spc="-75">
                <a:solidFill>
                  <a:srgbClr val="000000"/>
                </a:solidFill>
                <a:latin typeface="Arial" panose="02020603050405020304" pitchFamily="2"/>
              </a:rPr>
              <a:t>Donoistoons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7833360" y="4060190"/>
            <a:ext cx="1341120" cy="466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2250" b="1" spc="-80">
                <a:solidFill>
                  <a:srgbClr val="000000"/>
                </a:solidFill>
                <a:latin typeface="Arial" panose="02020603050405020304" pitchFamily="2"/>
              </a:rPr>
              <a:t>vvN </a:t>
            </a:r>
            <a:r>
              <a:rPr lang="en-US" sz="2250" spc="-80" baseline="-2500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2250" b="1" spc="-80" baseline="30000">
                <a:solidFill>
                  <a:srgbClr val="000000"/>
                </a:solidFill>
                <a:latin typeface="Arial" panose="02020603050405020304" pitchFamily="2"/>
              </a:rPr>
              <a:t> I</a:t>
            </a:r>
            <a:r>
              <a:rPr lang="en-US" sz="550" b="1" spc="-80">
                <a:solidFill>
                  <a:srgbClr val="000000"/>
                </a:solidFill>
                <a:latin typeface="Arial" panose="02020603050405020304" pitchFamily="2"/>
              </a:rPr>
              <a:t>T</a:t>
            </a:r>
            <a:r>
              <a:rPr lang="en-US" sz="550" b="1" spc="-80" baseline="30000">
                <a:solidFill>
                  <a:srgbClr val="000000"/>
                </a:solidFill>
                <a:latin typeface="Arial" panose="02020603050405020304" pitchFamily="2"/>
              </a:rPr>
              <a:t>'V</a:t>
            </a:r>
            <a:r>
              <a:rPr lang="en-US" sz="550" b="1" spc="-80">
                <a:solidFill>
                  <a:srgbClr val="000000"/>
                </a:solidFill>
                <a:latin typeface="Arial" panose="02020603050405020304" pitchFamily="2"/>
              </a:rPr>
              <a:t>rt</a:t>
            </a:r>
            <a:r>
              <a:rPr lang="en-US" sz="550" b="1" spc="-80" baseline="30000">
                <a:solidFill>
                  <a:srgbClr val="000000"/>
                </a:solidFill>
                <a:latin typeface="Arial" panose="02020603050405020304" pitchFamily="2"/>
              </a:rPr>
              <a:t>y</a:t>
            </a:r>
            <a:r>
              <a:rPr lang="en-US" sz="100" b="1" spc="-8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r">
              <a:lnSpc>
                <a:spcPts val="200"/>
              </a:lnSpc>
              <a:spcBef>
                <a:spcPts val="0"/>
              </a:spcBef>
              <a:spcAft>
                <a:spcPts val="1895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Orem*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034655" y="3663950"/>
            <a:ext cx="795655" cy="2374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120">
                <a:solidFill>
                  <a:srgbClr val="000000"/>
                </a:solidFill>
                <a:latin typeface="Arial" panose="02020603050405020304" pitchFamily="2"/>
              </a:rPr>
              <a:t>HOOP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822960" algn="r"/>
              </a:tabLst>
            </a:pPr>
            <a:r>
              <a:rPr lang="en-US" sz="550" b="1" spc="-10">
                <a:solidFill>
                  <a:srgbClr val="000000"/>
                </a:solidFill>
                <a:latin typeface="Arial" panose="02020603050405020304" pitchFamily="2"/>
              </a:rPr>
              <a:t>.Czantra; Woolworth'.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Arial" panose="02020603050405020304" pitchFamily="2"/>
              </a:rPr>
              <a:t>414 </a:t>
            </a:r>
          </a:p>
          <a:p>
            <a:pPr marL="4572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5">
                <a:solidFill>
                  <a:srgbClr val="000000"/>
                </a:solidFill>
                <a:latin typeface="Arial" panose="02020603050405020304" pitchFamily="2"/>
              </a:rPr>
              <a:t>owe,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8942705" y="4575175"/>
            <a:ext cx="289560" cy="514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Twin </a:t>
            </a: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Clty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9494520" y="4514215"/>
            <a:ext cx="34417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25">
                <a:solidFill>
                  <a:srgbClr val="000000"/>
                </a:solidFill>
                <a:latin typeface="Arial" panose="02020603050405020304" pitchFamily="2"/>
              </a:rPr>
              <a:t>Warm-apt* Mutuaf Lite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" spc="125">
                <a:solidFill>
                  <a:srgbClr val="000000"/>
                </a:solidFill>
                <a:latin typeface="Arial" panose="02020603050405020304" pitchFamily="2"/>
              </a:rPr>
              <a:t>Center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606530" y="2133600"/>
            <a:ext cx="2185670" cy="3594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City Walk...just a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1606530" y="2493010"/>
            <a:ext cx="2618740" cy="3448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450" i="1" spc="-35">
                <a:solidFill>
                  <a:srgbClr val="000000"/>
                </a:solidFill>
                <a:latin typeface="Times New Roman" panose="02020603050405020304" pitchFamily="1"/>
              </a:rPr>
              <a:t>skyw</a:t>
            </a: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alk away from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11606530" y="2837815"/>
            <a:ext cx="2194560" cy="6064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all of downtown </a:t>
            </a:r>
            <a:r>
              <a:rPr lang="en-US" sz="3850" i="1" spc="-25">
                <a:solidFill>
                  <a:srgbClr val="000000"/>
                </a:solidFill>
                <a:latin typeface="Bookman Old Style" panose="02020603050405020304" pitchFamily="2"/>
              </a:rPr>
              <a:t>a </a:t>
            </a:r>
            <a:r>
              <a:rPr lang="en-US" sz="2950" b="1" i="1" spc="-35">
                <a:solidFill>
                  <a:srgbClr val="000000"/>
                </a:solidFill>
                <a:latin typeface="Times New Roman" panose="02020603050405020304" pitchFamily="1"/>
              </a:rPr>
              <a:t>Paul.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7125970" y="5394960"/>
            <a:ext cx="20447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400" b="1" spc="-5">
                <a:solidFill>
                  <a:srgbClr val="000000"/>
                </a:solidFill>
                <a:latin typeface="Bookman Old Style" panose="02020603050405020304" pitchFamily="2"/>
              </a:rPr>
              <a:t>0.0111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Plaza </a:t>
            </a:r>
          </a:p>
          <a:p>
            <a:pPr marL="0" marR="0" indent="0" algn="r">
              <a:lnSpc>
                <a:spcPts val="3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678170" y="5654040"/>
            <a:ext cx="44513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spc="-45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750" spc="-45">
                <a:solidFill>
                  <a:srgbClr val="000000"/>
                </a:solidFill>
                <a:latin typeface="Arial" panose="02020603050405020304" pitchFamily="2"/>
              </a:rPr>
              <a:t>Nth Street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11451590" y="5748655"/>
            <a:ext cx="2691130" cy="3505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-t among the"sights and sounds that are i so special to St. Paul. Or a comfortable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1551920" y="6099175"/>
            <a:ext cx="265493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walk indoors, above the traffic, puddles,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1551920" y="6318250"/>
            <a:ext cx="2514600" cy="1346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400"/>
              </a:lnSpc>
              <a:spcAft>
                <a:spcPts val="0"/>
              </a:spcAft>
            </a:pPr>
            <a:r>
              <a:rPr lang="en-US" sz="1300" spc="-10">
                <a:solidFill>
                  <a:srgbClr val="000000"/>
                </a:solidFill>
                <a:latin typeface="Times New Roman" panose="02020603050405020304" pitchFamily="1"/>
              </a:rPr>
              <a:t>- wind and weather that can challenge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1551920" y="6452870"/>
            <a:ext cx="2877185" cy="1854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70" rIns="0" bIns="0" anchor="t"/>
          <a:lstStyle/>
          <a:p>
            <a:pPr marL="45720" marR="0" indent="0" algn="l">
              <a:lnSpc>
                <a:spcPts val="1400"/>
              </a:lnSpc>
              <a:spcAft>
                <a:spcPts val="0"/>
              </a:spcAft>
              <a:tabLst>
                <a:tab pos="2889250" algn="r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the endurance of the most hardy of  .....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10600690" y="6638290"/>
            <a:ext cx="187769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2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",_ I li; Minnesotans.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10299065" y="6797040"/>
            <a:ext cx="4258310" cy="2165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9728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900" spc="-110" baseline="30000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en-US" sz="750" spc="-110">
                <a:solidFill>
                  <a:srgbClr val="000000"/>
                </a:solidFill>
                <a:latin typeface="Arial" panose="02020603050405020304" pitchFamily="2"/>
              </a:rPr>
              <a:t>' </a:t>
            </a:r>
          </a:p>
          <a:p>
            <a:pPr marL="13716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393065" algn="r"/>
                <a:tab pos="987425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2</a:t>
            </a:r>
            <a:r>
              <a:rPr lang="en-US" sz="750" spc="0" baseline="30000">
                <a:solidFill>
                  <a:srgbClr val="000000"/>
                </a:solidFill>
                <a:latin typeface="Arial" panose="02020603050405020304" pitchFamily="2"/>
              </a:rPr>
              <a:t>--</a:t>
            </a:r>
            <a:r>
              <a:rPr lang="en-US" sz="100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 j </a:t>
            </a:r>
            <a:r>
              <a:rPr lang="en-US" sz="750" spc="0" baseline="30000">
                <a:solidFill>
                  <a:srgbClr val="000000"/>
                </a:solidFill>
                <a:latin typeface="Arial" panose="02020603050405020304" pitchFamily="2"/>
              </a:rPr>
              <a:t>c6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 ti 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The enchantment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of downtown St. Paul.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0095230" y="7013575"/>
            <a:ext cx="4462145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137160" marR="0" indent="0" algn="l">
              <a:lnSpc>
                <a:spcPts val="700"/>
              </a:lnSpc>
              <a:spcAft>
                <a:spcPts val="0"/>
              </a:spcAft>
              <a:tabLst>
                <a:tab pos="962660" algn="l"/>
              </a:tabLst>
            </a:pPr>
            <a:r>
              <a:rPr lang="en-US" sz="1750" spc="-150">
                <a:solidFill>
                  <a:srgbClr val="000000"/>
                </a:solidFill>
                <a:latin typeface="Times New Roman" panose="02020603050405020304" pitchFamily="1"/>
              </a:rPr>
              <a:t>I</a:t>
            </a:r>
            <a:r>
              <a:rPr lang="en-US" sz="1750" spc="-150" baseline="-25000">
                <a:solidFill>
                  <a:srgbClr val="000000"/>
                </a:solidFill>
                <a:latin typeface="Times New Roman" panose="02020603050405020304" pitchFamily="1"/>
              </a:rPr>
              <a:t>A</a:t>
            </a:r>
            <a:r>
              <a:rPr lang="en-US" sz="1750" spc="-150" baseline="30000">
                <a:solidFill>
                  <a:srgbClr val="000000"/>
                </a:solidFill>
                <a:latin typeface="Times New Roman" panose="02020603050405020304" pitchFamily="1"/>
              </a:rPr>
              <a:t>.</a:t>
            </a:r>
            <a:r>
              <a:rPr lang="en-US" sz="1750" spc="-15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750" spc="-150" baseline="-25000">
                <a:solidFill>
                  <a:srgbClr val="000000"/>
                </a:solidFill>
                <a:latin typeface="Times New Roman" panose="02020603050405020304" pitchFamily="1"/>
              </a:rPr>
              <a:t>Y.</a:t>
            </a:r>
            <a:r>
              <a:rPr lang="en-US" sz="100" spc="-15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300" spc="-150">
                <a:solidFill>
                  <a:srgbClr val="000000"/>
                </a:solidFill>
                <a:latin typeface="Times New Roman" panose="02020603050405020304" pitchFamily="1"/>
              </a:rPr>
              <a:t>l</a:t>
            </a:r>
            <a:r>
              <a:rPr lang="en-US" sz="1300" spc="-150" baseline="30000">
                <a:solidFill>
                  <a:srgbClr val="000000"/>
                </a:solidFill>
                <a:latin typeface="Times New Roman" panose="02020603050405020304" pitchFamily="1"/>
              </a:rPr>
              <a:t>:</a:t>
            </a:r>
            <a:r>
              <a:rPr lang="en-US" sz="1300" spc="-150">
                <a:solidFill>
                  <a:srgbClr val="000000"/>
                </a:solidFill>
                <a:latin typeface="Times New Roman" panose="02020603050405020304" pitchFamily="1"/>
              </a:rPr>
              <a:t> L </a:t>
            </a:r>
          </a:p>
          <a:p>
            <a:pPr marL="13716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596900" algn="r"/>
                <a:tab pos="779780" algn="l"/>
              </a:tabLst>
            </a:pP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2' - :- - • -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954895" y="7147560"/>
            <a:ext cx="4264025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r">
              <a:lnSpc>
                <a:spcPts val="100"/>
              </a:lnSpc>
              <a:spcAft>
                <a:spcPts val="0"/>
              </a:spcAft>
            </a:pPr>
            <a:r>
              <a:rPr lang="en-US" sz="1300" spc="-15">
                <a:solidFill>
                  <a:srgbClr val="000000"/>
                </a:solidFill>
                <a:latin typeface="Times New Roman" panose="02020603050405020304" pitchFamily="1"/>
              </a:rPr>
              <a:t>.,..,• The convenience of the skyway system, </a:t>
            </a:r>
          </a:p>
          <a:p>
            <a:pPr marL="1371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691515" algn="l"/>
                <a:tab pos="1194435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----,— 7-- - </a:t>
            </a:r>
            <a:r>
              <a:rPr lang="en-US" sz="100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823450" y="7247890"/>
            <a:ext cx="4407535" cy="1771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65000"/>
          </a:bodyPr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tabLst>
                <a:tab pos="868680" algn="r"/>
                <a:tab pos="1325880" algn="l"/>
                <a:tab pos="1737360" algn="l"/>
              </a:tabLst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-:. </a:t>
            </a:r>
            <a:r>
              <a:rPr lang="en-US" sz="1300" spc="0" baseline="-25000">
                <a:solidFill>
                  <a:srgbClr val="000000"/>
                </a:solidFill>
                <a:latin typeface="Times New Roman" panose="02020603050405020304" pitchFamily="1"/>
              </a:rPr>
              <a:t>k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\'- : _. . -It's all part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of the comfortable, cosmO-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1300" spc="-155">
                <a:solidFill>
                  <a:srgbClr val="000000"/>
                </a:solidFill>
                <a:latin typeface="Times New Roman" panose="02020603050405020304" pitchFamily="1"/>
              </a:rPr>
              <a:t>, ."---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823450" y="7425055"/>
            <a:ext cx="4209415" cy="2101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300"/>
              </a:lnSpc>
              <a:spcAft>
                <a:spcPts val="0"/>
              </a:spcAft>
              <a:tabLst>
                <a:tab pos="1783080" algn="l"/>
              </a:tabLst>
            </a:pPr>
            <a:r>
              <a:rPr lang="en-US" sz="1300" spc="-25">
                <a:solidFill>
                  <a:srgbClr val="000000"/>
                </a:solidFill>
                <a:latin typeface="Times New Roman" panose="02020603050405020304" pitchFamily="1"/>
              </a:rPr>
              <a:t>,_,_._.•,, •-- 'politan lifeStyle that's waiting for you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11338560" y="7635240"/>
            <a:ext cx="1090930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91440" algn="l">
              <a:lnSpc>
                <a:spcPts val="1500"/>
              </a:lnSpc>
              <a:spcAft>
                <a:spcPts val="0"/>
              </a:spcAft>
              <a:buFont typeface="Symbol"/>
              <a:buChar char="·"/>
            </a:pP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, - </a:t>
            </a:r>
            <a:r>
              <a:rPr lang="en-US" sz="1300" spc="0" baseline="30000">
                <a:solidFill>
                  <a:srgbClr val="000000"/>
                </a:solidFill>
                <a:latin typeface="Times New Roman" panose="02020603050405020304" pitchFamily="1"/>
              </a:rPr>
              <a:t>,</a:t>
            </a:r>
            <a:r>
              <a:rPr lang="en-US" sz="1300" spc="0">
                <a:solidFill>
                  <a:srgbClr val="000000"/>
                </a:solidFill>
                <a:latin typeface="Times New Roman" panose="02020603050405020304" pitchFamily="1"/>
              </a:rPr>
              <a:t>attity Walk.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4395450" y="8732520"/>
            <a:ext cx="609600" cy="2927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Bookman Old Style" panose="02020603050405020304" pitchFamily="2"/>
              </a:rPr>
              <a:t>. </a:t>
            </a:r>
          </a:p>
          <a:p>
            <a:pPr marL="320040" marR="0" indent="0" algn="l">
              <a:lnSpc>
                <a:spcPts val="900"/>
              </a:lnSpc>
              <a:spcBef>
                <a:spcPts val="600"/>
              </a:spcBef>
              <a:spcAft>
                <a:spcPts val="0"/>
              </a:spcAft>
              <a:tabLst>
                <a:tab pos="640080" algn="r"/>
              </a:tabLst>
            </a:pPr>
            <a:r>
              <a:rPr lang="en-US" sz="600" spc="-5">
                <a:solidFill>
                  <a:srgbClr val="000000"/>
                </a:solidFill>
                <a:latin typeface="Bookman Old Style" panose="02020603050405020304" pitchFamily="2"/>
              </a:rPr>
              <a:t>.)(. • It . </a:t>
            </a:r>
          </a:p>
          <a:p>
            <a:pPr marL="91440" marR="0" indent="13716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I •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6016625" y="6550025"/>
            <a:ext cx="21971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Arial" panose="02020603050405020304" pitchFamily="2"/>
              </a:rPr>
              <a:t>Street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800090" y="7291070"/>
            <a:ext cx="3335020" cy="1581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48640" algn="l"/>
                <a:tab pos="2697480" algn="l"/>
                <a:tab pos="2926080" algn="l"/>
              </a:tabLst>
            </a:pPr>
            <a:r>
              <a:rPr lang="en-US" sz="750" i="1" spc="0">
                <a:solidFill>
                  <a:srgbClr val="000000"/>
                </a:solidFill>
                <a:latin typeface="Arial" panose="02020603050405020304" pitchFamily="2"/>
              </a:rPr>
              <a:t>g </a:t>
            </a:r>
            <a:r>
              <a:rPr lang="en-US" sz="1100" spc="0">
                <a:solidFill>
                  <a:srgbClr val="000000"/>
                </a:solidFill>
                <a:latin typeface="Times New Roman" panose="02020603050405020304" pitchFamily="1"/>
              </a:rPr>
              <a:t>••• </a:t>
            </a:r>
            <a:r>
              <a:rPr lang="en-US" sz="650" u="sng" spc="0">
                <a:solidFill>
                  <a:srgbClr val="000000"/>
                </a:solidFill>
                <a:latin typeface="Times New Roman" panose="02020603050405020304" pitchFamily="1"/>
              </a:rPr>
              <a:t>. </a:t>
            </a:r>
            <a:r>
              <a:rPr lang="en-US" sz="100" i="1" spc="0">
                <a:solidFill>
                  <a:srgbClr val="000000"/>
                </a:solidFill>
                <a:latin typeface="Bookman Old Style" panose="02020603050405020304" pitchFamily="1"/>
              </a:rPr>
              <a:t> </a:t>
            </a:r>
            <a:r>
              <a:rPr lang="en-US" sz="600" i="1" spc="0">
                <a:solidFill>
                  <a:srgbClr val="000000"/>
                </a:solidFill>
                <a:latin typeface="Bookman Old Style" panose="02020603050405020304" pitchFamily="1"/>
              </a:rPr>
              <a:t>. </a:t>
            </a:r>
          </a:p>
          <a:p>
            <a:pPr marL="297180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3337560" algn="r"/>
              </a:tabLst>
            </a:pPr>
            <a:r>
              <a:rPr lang="en-US" sz="550" i="1" spc="0">
                <a:solidFill>
                  <a:srgbClr val="000000"/>
                </a:solidFill>
                <a:latin typeface="Arial" panose="02020603050405020304" pitchFamily="2"/>
              </a:rPr>
              <a:t>-17 •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5800090" y="7449185"/>
            <a:ext cx="49403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37160" algn="l"/>
                <a:tab pos="320040" algn="l"/>
              </a:tabLst>
            </a:pPr>
            <a:r>
              <a:rPr lang="en-US" sz="550" i="1" spc="-50">
                <a:solidFill>
                  <a:srgbClr val="000000"/>
                </a:solidFill>
                <a:latin typeface="Arial" panose="02020603050405020304" pitchFamily="2"/>
              </a:rPr>
              <a:t>.kr</a:t>
            </a:r>
            <a:r>
              <a:rPr lang="en-US" sz="550" i="1" spc="-50" baseline="-25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i="1" spc="-50">
                <a:solidFill>
                  <a:srgbClr val="000000"/>
                </a:solidFill>
                <a:latin typeface="Arial" panose="02020603050405020304" pitchFamily="2"/>
              </a:rPr>
              <a:t> • - </a:t>
            </a:r>
            <a:r>
              <a:rPr lang="en-US" sz="600" i="1" spc="-50">
                <a:solidFill>
                  <a:srgbClr val="000000"/>
                </a:solidFill>
                <a:latin typeface="Bookman Old Style" panose="02020603050405020304" pitchFamily="1"/>
              </a:rPr>
              <a:t>t</a:t>
            </a:r>
            <a:r>
              <a:rPr lang="en-US" sz="600" i="1" spc="-50" baseline="30000">
                <a:solidFill>
                  <a:srgbClr val="000000"/>
                </a:solidFill>
                <a:latin typeface="Bookman Old Style" panose="02020603050405020304" pitchFamily="1"/>
              </a:rPr>
              <a:t>2</a:t>
            </a:r>
            <a:r>
              <a:rPr lang="en-US" sz="600" i="1" spc="-50">
                <a:solidFill>
                  <a:srgbClr val="000000"/>
                </a:solidFill>
                <a:latin typeface="Bookman Old Style" panose="02020603050405020304" pitchFamily="1"/>
              </a:rPr>
              <a:t>rc/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5867400" y="7595870"/>
            <a:ext cx="271145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220"/>
              </a:spcAft>
            </a:pPr>
            <a:r>
              <a:rPr lang="en-US" sz="550" b="1" spc="-75">
                <a:solidFill>
                  <a:srgbClr val="000000"/>
                </a:solidFill>
                <a:latin typeface="Arial" panose="02020603050405020304" pitchFamily="2"/>
              </a:rPr>
              <a:t>CloloptIon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638415" y="7467600"/>
            <a:ext cx="150241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22860" indent="0" algn="l">
              <a:lnSpc>
                <a:spcPts val="1100"/>
              </a:lnSpc>
              <a:spcAft>
                <a:spcPts val="0"/>
              </a:spcAft>
              <a:tabLst>
                <a:tab pos="1097280" algn="l"/>
                <a:tab pos="1188720" algn="l"/>
                <a:tab pos="1371600" algn="l"/>
                <a:tab pos="1508760" algn="r"/>
              </a:tabLst>
            </a:pPr>
            <a:r>
              <a:rPr lang="en-US" sz="600" spc="-15">
                <a:solidFill>
                  <a:srgbClr val="000000"/>
                </a:solidFill>
                <a:latin typeface="Bookman Old Style" panose="02020603050405020304" pitchFamily="2"/>
              </a:rPr>
              <a:t>- • . . - </a:t>
            </a:r>
          </a:p>
          <a:p>
            <a:pPr marL="0" marR="22860" indent="0" algn="r">
              <a:lnSpc>
                <a:spcPts val="0"/>
              </a:lnSpc>
              <a:spcBef>
                <a:spcPts val="0"/>
              </a:spcBef>
              <a:spcAft>
                <a:spcPts val="535"/>
              </a:spcAft>
            </a:pPr>
            <a:r>
              <a:rPr lang="en-US" sz="550" i="1" spc="0">
                <a:solidFill>
                  <a:srgbClr val="000000"/>
                </a:solidFill>
                <a:latin typeface="Arial" panose="02020603050405020304" pitchFamily="2"/>
              </a:rPr>
              <a:t>.,•-• 7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3892550" y="7809230"/>
            <a:ext cx="15240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435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6922135" y="7872730"/>
            <a:ext cx="972185" cy="119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  <a:tabLst>
                <a:tab pos="99060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"\• </a:t>
            </a:r>
            <a:br/>
            <a:endParaRPr/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6678295" y="8049895"/>
            <a:ext cx="112395" cy="399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100"/>
              </a:lnSpc>
              <a:spcAft>
                <a:spcPts val="0"/>
              </a:spcAft>
              <a:tabLst>
                <a:tab pos="1234440" algn="r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6678295" y="8449310"/>
            <a:ext cx="521335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45720" marR="0" indent="0" algn="l">
              <a:lnSpc>
                <a:spcPts val="9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65">
                <a:solidFill>
                  <a:srgbClr val="000000"/>
                </a:solidFill>
                <a:latin typeface="Bookman Old Style" panose="02020603050405020304" pitchFamily="2"/>
              </a:rPr>
              <a:t>(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8114030" y="7818120"/>
            <a:ext cx="350520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Arial" panose="02020603050405020304" pitchFamily="2"/>
              </a:rPr>
              <a:t>KelloggiPalk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2228830" y="7778750"/>
            <a:ext cx="78740" cy="304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  <a:tabLst>
                <a:tab pos="45720" algn="l"/>
              </a:tabLst>
            </a:pP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I ,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2228830" y="7809230"/>
            <a:ext cx="2590800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r">
              <a:lnSpc>
                <a:spcPts val="4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11015345" y="8710930"/>
            <a:ext cx="60960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i="1" spc="-90">
                <a:solidFill>
                  <a:srgbClr val="000000"/>
                </a:solidFill>
                <a:latin typeface="Arial" panose="02020603050405020304" pitchFamily="2"/>
              </a:rPr>
              <a:t>.`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5751830" y="3898265"/>
            <a:ext cx="657860" cy="146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750" spc="-65">
                <a:solidFill>
                  <a:srgbClr val="000000"/>
                </a:solidFill>
                <a:latin typeface="Arial" panose="02020603050405020304" pitchFamily="2"/>
              </a:rPr>
              <a:t>vet</a:t>
            </a:r>
            <a:r>
              <a:rPr lang="en-US" sz="750" spc="-65" baseline="-25000">
                <a:solidFill>
                  <a:srgbClr val="000000"/>
                </a:solidFill>
                <a:latin typeface="Verdana" panose="02020603050405020304" pitchFamily="2"/>
              </a:rPr>
              <a:t>\</a:t>
            </a:r>
            <a:r>
              <a:rPr lang="en-US" sz="750" spc="-65">
                <a:solidFill>
                  <a:srgbClr val="000000"/>
                </a:solidFill>
                <a:latin typeface="Arial" panose="02020603050405020304" pitchFamily="2"/>
              </a:rPr>
              <a:t>itl) Place Mall,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727065" y="4797425"/>
            <a:ext cx="451485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750" u="sng" spc="-55">
                <a:solidFill>
                  <a:srgbClr val="000000"/>
                </a:solidFill>
                <a:latin typeface="Arial" panose="02020603050405020304" pitchFamily="2"/>
              </a:rPr>
              <a:t>Sixth </a:t>
            </a:r>
            <a:r>
              <a:rPr lang="en-US" sz="750" spc="-55">
                <a:solidFill>
                  <a:srgbClr val="000000"/>
                </a:solidFill>
                <a:latin typeface="Arial" panose="02020603050405020304" pitchFamily="2"/>
              </a:rPr>
              <a:t>Street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7854950" y="5413375"/>
            <a:ext cx="320040" cy="1860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-50">
                <a:solidFill>
                  <a:srgbClr val="000000"/>
                </a:solidFill>
                <a:latin typeface="Arial" panose="02020603050405020304" pitchFamily="2"/>
              </a:rPr>
              <a:t>. Ilwr_West-kink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Arial" panose="02020603050405020304" pitchFamily="2"/>
              </a:rPr>
              <a:t>Atd9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8836025" y="5447030"/>
            <a:ext cx="289560" cy="1092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550" b="1" spc="60">
                <a:solidFill>
                  <a:srgbClr val="000000"/>
                </a:solidFill>
                <a:latin typeface="Arial" panose="02020603050405020304" pitchFamily="2"/>
              </a:rPr>
              <a:t>*work., tlonal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4834870" y="3681730"/>
            <a:ext cx="383540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-• </a:t>
            </a:r>
          </a:p>
          <a:p>
            <a:pPr marL="0" marR="0" indent="0" algn="r">
              <a:lnSpc>
                <a:spcPts val="5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Arial" panose="02020603050405020304" pitchFamily="2"/>
              </a:rPr>
              <a:t>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56865" cy="100584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782695" y="8156575"/>
            <a:ext cx="164465" cy="184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744710" y="1191895"/>
            <a:ext cx="2743200" cy="3536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9525" rIns="0" bIns="0" anchor="t"/>
          <a:lstStyle/>
          <a:p>
            <a:pPr marL="0" marR="0" indent="0" algn="just">
              <a:lnSpc>
                <a:spcPts val="900"/>
              </a:lnSpc>
              <a:spcAft>
                <a:spcPts val="20"/>
              </a:spcAft>
            </a:pPr>
            <a:r>
              <a:rPr lang="en-US" sz="850" spc="0">
                <a:solidFill>
                  <a:srgbClr val="000000"/>
                </a:solidFill>
                <a:latin typeface="Arial" panose="02020603050405020304" pitchFamily="2"/>
              </a:rPr>
              <a:t>Suite dimensions and 'layout have been approximated and may change slightly due to construction variances or required design changes Made during construction.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258185" y="1036320"/>
            <a:ext cx="292735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140">
                <a:solidFill>
                  <a:srgbClr val="000000"/>
                </a:solidFill>
                <a:latin typeface="Arial" panose="02020603050405020304" pitchFamily="2"/>
              </a:rPr>
              <a:t>Ted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258185" y="1182370"/>
            <a:ext cx="710565" cy="317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450" b="1" spc="-60">
                <a:solidFill>
                  <a:srgbClr val="000000"/>
                </a:solidFill>
                <a:latin typeface="Arial" panose="02020603050405020304" pitchFamily="2"/>
              </a:rPr>
              <a:t>Glasrud</a:t>
            </a:r>
            <a:r>
              <a:rPr lang="en-US" sz="1450" b="1" spc="-6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450" b="1" spc="-60">
                <a:solidFill>
                  <a:srgbClr val="000000"/>
                </a:solidFill>
                <a:latin typeface="Arial" panose="02020603050405020304" pitchFamily="2"/>
              </a:rPr>
              <a:t>presents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618230" y="1499870"/>
            <a:ext cx="1417320" cy="2343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200" b="1" spc="10">
                <a:solidFill>
                  <a:srgbClr val="000000"/>
                </a:solidFill>
                <a:latin typeface="Arial" panose="02020603050405020304" pitchFamily="2"/>
              </a:rPr>
              <a:t>City Walk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129270" y="2298065"/>
            <a:ext cx="1856105" cy="527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234440" marR="0" indent="0" algn="l">
              <a:lnSpc>
                <a:spcPts val="500"/>
              </a:lnSpc>
              <a:spcAft>
                <a:spcPts val="0"/>
              </a:spcAft>
              <a:tabLst>
                <a:tab pos="150876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12 MODEL 11 </a:t>
            </a:r>
          </a:p>
          <a:p>
            <a:pPr marL="123444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1874520" algn="r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730 </a:t>
            </a:r>
            <a:r>
              <a:rPr lang="en-US" sz="400" b="1" spc="0">
                <a:solidFill>
                  <a:srgbClr val="000000"/>
                </a:solidFill>
                <a:latin typeface="Arial" panose="02020603050405020304" pitchFamily="2"/>
              </a:rPr>
              <a:t>FT. (APP.. )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  <a:tab pos="109728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10  )?- - </a:t>
            </a:r>
          </a:p>
          <a:p>
            <a:pPr marL="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395">
                <a:solidFill>
                  <a:srgbClr val="000000"/>
                </a:solidFill>
                <a:latin typeface="Arial" panose="02020603050405020304" pitchFamily="2"/>
              </a:rPr>
              <a:t>MODEL 16.</a:t>
            </a:r>
            <a:r>
              <a:rPr lang="en-US" sz="400" b="1" i="1" spc="395">
                <a:solidFill>
                  <a:srgbClr val="000000"/>
                </a:solidFill>
                <a:latin typeface="Arial" panose="02020603050405020304" pitchFamily="2"/>
              </a:rPr>
              <a:t>J </a:t>
            </a:r>
          </a:p>
          <a:p>
            <a:pPr marL="0" marR="0" indent="0" algn="l">
              <a:lnSpc>
                <a:spcPts val="500"/>
              </a:lnSpc>
              <a:spcBef>
                <a:spcPts val="25"/>
              </a:spcBef>
              <a:spcAft>
                <a:spcPts val="0"/>
              </a:spcAft>
              <a:tabLst>
                <a:tab pos="100584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720 so. sr6.ioiss0 I </a:t>
            </a:r>
          </a:p>
          <a:p>
            <a:pPr marL="146304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990830" y="2843530"/>
            <a:ext cx="85090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850" spc="-30">
                <a:solidFill>
                  <a:srgbClr val="000000"/>
                </a:solidFill>
                <a:latin typeface="Arial" panose="02020603050405020304" pitchFamily="2"/>
              </a:rPr>
              <a:t>.;'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3213080" y="5358130"/>
            <a:ext cx="12065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3240385" y="5769610"/>
            <a:ext cx="42672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94615" algn="l"/>
              </a:tabLst>
            </a:pP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.r' </a:t>
            </a:r>
            <a:r>
              <a:rPr lang="en-US" sz="1000" i="1" spc="-60" baseline="30000">
                <a:solidFill>
                  <a:srgbClr val="000000"/>
                </a:solidFill>
                <a:latin typeface="Arial Narrow" panose="02020603050405020304" pitchFamily="2"/>
              </a:rPr>
              <a:t>-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...</a:t>
            </a:r>
            <a:r>
              <a:rPr lang="en-US" sz="1000" i="1" spc="-60" baseline="-25000">
                <a:solidFill>
                  <a:srgbClr val="000000"/>
                </a:solidFill>
                <a:latin typeface="Arial" panose="02020603050405020304" pitchFamily="2"/>
              </a:rPr>
              <a:t>4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...</a:t>
            </a:r>
            <a:r>
              <a:rPr lang="en-US" sz="1000" i="1" spc="-60" baseline="-25000">
                <a:solidFill>
                  <a:srgbClr val="000000"/>
                </a:solidFill>
                <a:latin typeface="Arial" panose="02020603050405020304" pitchFamily="2"/>
              </a:rPr>
              <a:t>:</a:t>
            </a:r>
            <a:r>
              <a:rPr lang="en-US" sz="1000" i="1" spc="-60">
                <a:solidFill>
                  <a:srgbClr val="000000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877800" y="5967730"/>
            <a:ext cx="2529840" cy="4089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274320" algn="r"/>
                <a:tab pos="365760" algn="l"/>
                <a:tab pos="731520" algn="l"/>
                <a:tab pos="1051560" algn="l"/>
                <a:tab pos="1234440" algn="l"/>
                <a:tab pos="1600200" algn="l"/>
                <a:tab pos="2423160" algn="r"/>
                <a:tab pos="2468880" algn="l"/>
              </a:tabLst>
            </a:pPr>
            <a:r>
              <a:rPr lang="en-US" sz="100" i="1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1000" i="1" spc="0">
                <a:solidFill>
                  <a:srgbClr val="000000"/>
                </a:solidFill>
                <a:latin typeface="Arial" panose="02020603050405020304" pitchFamily="2"/>
              </a:rPr>
              <a:t>...) - • -... ,...?:,, , . :.). (. ', . 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..'</a:t>
            </a: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NA .. .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tabLst>
                <a:tab pos="274320" algn="r"/>
                <a:tab pos="365760" algn="l"/>
                <a:tab pos="502920" algn="l"/>
                <a:tab pos="594360" algn="l"/>
                <a:tab pos="822960" algn="l"/>
                <a:tab pos="1371600" algn="l"/>
                <a:tab pos="1554480" algn="l"/>
              </a:tabLst>
            </a:pPr>
            <a:r>
              <a:rPr lang="en-US" sz="750" spc="-10">
                <a:solidFill>
                  <a:srgbClr val="000000"/>
                </a:solidFill>
                <a:latin typeface="Arial" panose="02020603050405020304" pitchFamily="2"/>
              </a:rPr>
              <a:t>.. -</a:t>
            </a:r>
            <a:r>
              <a:rPr lang="en-US" sz="750" spc="-10" baseline="30000">
                <a:solidFill>
                  <a:srgbClr val="000000"/>
                </a:solidFill>
                <a:latin typeface="Arial" panose="02020603050405020304" pitchFamily="2"/>
              </a:rPr>
              <a:t>s</a:t>
            </a:r>
            <a:r>
              <a:rPr lang="en-US" sz="750" spc="-10">
                <a:solidFill>
                  <a:srgbClr val="000000"/>
                </a:solidFill>
                <a:latin typeface="Arial" panose="02020603050405020304" pitchFamily="2"/>
              </a:rPr>
              <a:t>- , • i.! s..\,. .. Z._ . - , :' </a:t>
            </a:r>
          </a:p>
          <a:p>
            <a:pPr marL="1554480" marR="0" indent="914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750" spc="-95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  <a:p>
            <a:pPr marL="32004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594360" algn="l"/>
                <a:tab pos="1600200" algn="l"/>
                <a:tab pos="1965960" algn="l"/>
                <a:tab pos="2057400" algn="l"/>
                <a:tab pos="2148840" algn="l"/>
                <a:tab pos="2423160" algn="r"/>
                <a:tab pos="2468880" algn="l"/>
              </a:tabLst>
            </a:pPr>
            <a:r>
              <a:rPr lang="en-US" sz="750" spc="0">
                <a:solidFill>
                  <a:srgbClr val="000000"/>
                </a:solidFill>
                <a:latin typeface="Arial" panose="02020603050405020304" pitchFamily="2"/>
              </a:rPr>
              <a:t>- - . • • • • : - I </a:t>
            </a:r>
          </a:p>
          <a:p>
            <a:pPr marL="457200" marR="0" indent="0" algn="l">
              <a:lnSpc>
                <a:spcPts val="400"/>
              </a:lnSpc>
              <a:spcBef>
                <a:spcPts val="375"/>
              </a:spcBef>
              <a:spcAft>
                <a:spcPts val="0"/>
              </a:spcAft>
              <a:tabLst>
                <a:tab pos="822960" algn="l"/>
              </a:tabLst>
            </a:pPr>
            <a:r>
              <a:rPr lang="en-US" sz="750" spc="-20">
                <a:solidFill>
                  <a:srgbClr val="000000"/>
                </a:solidFill>
                <a:latin typeface="Arial" panose="02020603050405020304" pitchFamily="2"/>
              </a:rPr>
              <a:t>. .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34440" algn="l"/>
                <a:tab pos="1554480" algn="l"/>
                <a:tab pos="1737360" algn="l"/>
                <a:tab pos="1828800" algn="l"/>
              </a:tabLs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e- • .•.' . ." •—• 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-4 </a:t>
            </a:r>
            <a:br/>
            <a:endParaRPr/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3551535" y="6376670"/>
            <a:ext cx="1407795" cy="2711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560705" algn="l"/>
                <a:tab pos="880745" algn="l"/>
                <a:tab pos="1063625" algn="l"/>
                <a:tab pos="1155065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— I . I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379210" y="7184390"/>
            <a:ext cx="426720" cy="1765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40">
                <a:solidFill>
                  <a:srgbClr val="000000"/>
                </a:solidFill>
                <a:latin typeface="Arial" panose="02020603050405020304" pitchFamily="2"/>
              </a:rPr>
              <a:t>UNIT .03 MODEL 1A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379210" y="7360920"/>
            <a:ext cx="59436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40">
                <a:solidFill>
                  <a:srgbClr val="000000"/>
                </a:solidFill>
                <a:latin typeface="Arial" panose="02020603050405020304" pitchFamily="2"/>
              </a:rPr>
              <a:t>657 </a:t>
            </a:r>
            <a:r>
              <a:rPr lang="en-US" sz="750" spc="-40">
                <a:solidFill>
                  <a:srgbClr val="000000"/>
                </a:solidFill>
                <a:latin typeface="Arial" panose="02020603050405020304" pitchFamily="2"/>
              </a:rPr>
              <a:t>so. rr. </a:t>
            </a:r>
            <a:r>
              <a:rPr lang="en-US" sz="400" b="1" spc="-40">
                <a:solidFill>
                  <a:srgbClr val="000000"/>
                </a:solidFill>
                <a:latin typeface="Arial" panose="02020603050405020304" pitchFamily="2"/>
              </a:rPr>
              <a:t>(APPROXJ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209290" y="7824470"/>
            <a:ext cx="5842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i="1" spc="-45">
                <a:solidFill>
                  <a:srgbClr val="000000"/>
                </a:solidFill>
                <a:latin typeface="Lucida Console" panose="02020603050405020304"/>
              </a:rPr>
              <a:t>rl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864610" y="8174990"/>
            <a:ext cx="8255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50" spc="-170">
                <a:solidFill>
                  <a:srgbClr val="000000"/>
                </a:solidFill>
                <a:latin typeface="Arial" panose="02020603050405020304" pitchFamily="2"/>
              </a:rPr>
              <a:t>.c1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876800" y="8464550"/>
            <a:ext cx="374650" cy="939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57200" algn="r"/>
              </a:tabLst>
            </a:pPr>
            <a:r>
              <a:rPr lang="en-US" sz="950" spc="0">
                <a:solidFill>
                  <a:srgbClr val="000000"/>
                </a:solidFill>
                <a:latin typeface="Bookman Old Style" panose="02020603050405020304" pitchFamily="2"/>
              </a:rPr>
              <a:t>) • \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035425" y="8957945"/>
            <a:ext cx="97790" cy="1009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750" spc="270">
                <a:solidFill>
                  <a:srgbClr val="000000"/>
                </a:solidFill>
                <a:latin typeface="Arial" panose="02020603050405020304" pitchFamily="2"/>
              </a:rPr>
              <a:t>• '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910455" y="8817610"/>
            <a:ext cx="454025" cy="3295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137160" algn="l"/>
              </a:tabLst>
            </a:pPr>
            <a:r>
              <a:rPr lang="en-US" sz="600" spc="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r •-' </a:t>
            </a:r>
          </a:p>
          <a:p>
            <a:pPr marL="13716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182880" algn="l"/>
                <a:tab pos="457200" algn="r"/>
              </a:tabLst>
            </a:pPr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_ • . </a:t>
            </a:r>
            <a:br/>
            <a:r>
              <a:rPr lang="en-US" sz="1000" spc="0">
                <a:solidFill>
                  <a:srgbClr val="000000"/>
                </a:solidFill>
                <a:latin typeface="Arial" panose="02020603050405020304" pitchFamily="2"/>
              </a:rPr>
              <a:t>. •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953000" y="9714230"/>
            <a:ext cx="12065" cy="361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2735" cy="100584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9079865" y="5017135"/>
            <a:ext cx="789305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9079865" y="5096510"/>
            <a:ext cx="174942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8854440" y="5373370"/>
            <a:ext cx="454025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8854440" y="5455920"/>
            <a:ext cx="162433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8832850" y="8070850"/>
            <a:ext cx="210820" cy="1193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8994775" y="8190230"/>
            <a:ext cx="240665" cy="106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3575665" y="3974465"/>
            <a:ext cx="1206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30"/>
              </a:spcAft>
            </a:pP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'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3298170" y="4410710"/>
            <a:ext cx="25336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320040" algn="r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-. •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4392910" y="4700270"/>
            <a:ext cx="895985" cy="2495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365760" algn="l"/>
                <a:tab pos="914400" algn="r"/>
              </a:tabLst>
            </a:pP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'\ • - .1 • </a:t>
            </a:r>
          </a:p>
          <a:p>
            <a:pPr marL="22860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600" spc="560">
                <a:solidFill>
                  <a:srgbClr val="000000"/>
                </a:solidFill>
                <a:latin typeface="Arial" panose="02020603050405020304" pitchFamily="2"/>
              </a:rPr>
              <a:t>; •  </a:t>
            </a:r>
          </a:p>
          <a:p>
            <a:pPr marL="45720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endParaRPr lang="en-US" sz="600" spc="56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031865" y="9076690"/>
            <a:ext cx="100965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A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306185" y="9095105"/>
            <a:ext cx="2249805" cy="4235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2150" b="1" spc="30">
                <a:solidFill>
                  <a:srgbClr val="000000"/>
                </a:solidFill>
                <a:latin typeface="Times New Roman" panose="02020603050405020304" pitchFamily="1"/>
              </a:rPr>
              <a:t>13th_ - lath </a:t>
            </a:r>
            <a:r>
              <a:rPr lang="en-US" sz="1350" b="1" spc="30">
                <a:solidFill>
                  <a:srgbClr val="000000"/>
                </a:solidFill>
                <a:latin typeface="Arial" panose="02020603050405020304" pitchFamily="2"/>
              </a:rPr>
              <a:t>LEVELS </a:t>
            </a:r>
          </a:p>
          <a:p>
            <a:pPr marL="9601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1691640" algn="l"/>
              </a:tabLst>
            </a:pPr>
            <a:r>
              <a:rPr lang="en-US" sz="800" b="1" spc="-20" baseline="-25000">
                <a:solidFill>
                  <a:srgbClr val="000000"/>
                </a:solidFill>
                <a:latin typeface="Verdana" panose="02020603050405020304" pitchFamily="2"/>
              </a:rPr>
              <a:t>t</a:t>
            </a:r>
            <a:r>
              <a:rPr lang="en-US" sz="1350" b="1" spc="-20">
                <a:solidFill>
                  <a:srgbClr val="000000"/>
                </a:solidFill>
                <a:latin typeface="Arial" panose="02020603050405020304" pitchFamily="2"/>
              </a:rPr>
              <a:t>__ 1, ,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738360" y="774065"/>
            <a:ext cx="80454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00" spc="-15">
                <a:solidFill>
                  <a:srgbClr val="000000"/>
                </a:solidFill>
                <a:latin typeface="Verdana" panose="02020603050405020304" pitchFamily="2"/>
              </a:rPr>
              <a:t>PLEASE NOTE: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738360" y="996950"/>
            <a:ext cx="2740025" cy="3683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0" marR="0" indent="0" algn="just">
              <a:lnSpc>
                <a:spcPts val="900"/>
              </a:lnSpc>
              <a:spcAft>
                <a:spcPts val="0"/>
              </a:spcAft>
            </a:pPr>
            <a:r>
              <a:rPr lang="en-US" sz="800" spc="-15">
                <a:solidFill>
                  <a:srgbClr val="000000"/>
                </a:solidFill>
                <a:latin typeface="Verdana" panose="02020603050405020304" pitchFamily="2"/>
              </a:rPr>
              <a:t>Suite dimensions and layout have been approximated and may change slightly due to construction variances or required design changes made during construction.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296400" y="2273935"/>
            <a:ext cx="60325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spc="-10">
                <a:solidFill>
                  <a:srgbClr val="000000"/>
                </a:solidFill>
                <a:latin typeface="Verdana" panose="02020603050405020304" pitchFamily="2"/>
              </a:rPr>
              <a:t>UNIT 12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 ii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10">
                <a:solidFill>
                  <a:srgbClr val="000000"/>
                </a:solidFill>
                <a:latin typeface="Verdana" panose="02020603050405020304" pitchFamily="2"/>
              </a:rPr>
              <a:t>730 </a:t>
            </a:r>
            <a:r>
              <a:rPr lang="en-US" sz="300" b="1" spc="-10">
                <a:solidFill>
                  <a:srgbClr val="000000"/>
                </a:solidFill>
                <a:latin typeface="Verdana" panose="02020603050405020304" pitchFamily="2"/>
              </a:rPr>
              <a:t>SO. IT. (APPXOX I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049895" y="2517775"/>
            <a:ext cx="597535" cy="2190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b="1" spc="25">
                <a:solidFill>
                  <a:srgbClr val="000000"/>
                </a:solidFill>
                <a:latin typeface="Arial" panose="02020603050405020304" pitchFamily="2"/>
              </a:rPr>
              <a:t>UNIT 10 MODEL 1G 720 </a:t>
            </a:r>
            <a:r>
              <a:rPr lang="en-US" sz="450" b="1" spc="25">
                <a:solidFill>
                  <a:srgbClr val="000000"/>
                </a:solidFill>
                <a:latin typeface="Arial" panose="02020603050405020304" pitchFamily="2"/>
              </a:rPr>
              <a:t>so. ITJAPPROXJ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195050" y="1901825"/>
            <a:ext cx="579120" cy="231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UNIT 16 MODEL 1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-105">
                <a:solidFill>
                  <a:srgbClr val="000000"/>
                </a:solidFill>
                <a:latin typeface="Verdana" panose="02020603050405020304" pitchFamily="2"/>
              </a:rPr>
              <a:t>715 sett (oiroox4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1360150" y="2133600"/>
            <a:ext cx="8890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085705" y="2160905"/>
            <a:ext cx="84137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868680" algn="r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UNIT </a:t>
            </a:r>
            <a:r>
              <a:rPr lang="en-US" sz="600" b="1" spc="0" baseline="30000">
                <a:solidFill>
                  <a:srgbClr val="000000"/>
                </a:solidFill>
                <a:latin typeface="Arial" panose="02020603050405020304" pitchFamily="2"/>
              </a:rPr>
              <a:t>-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14 </a:t>
            </a:r>
            <a:r>
              <a:rPr lang="en-US" sz="600" i="1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085705" y="2231390"/>
            <a:ext cx="594360" cy="1797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b="1" spc="-10">
                <a:solidFill>
                  <a:srgbClr val="000000"/>
                </a:solidFill>
                <a:latin typeface="Arial" panose="02020603050405020304" pitchFamily="2"/>
              </a:rPr>
              <a:t>MODEL 1K 720 so. rs.sorsooss4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9762490" y="4785360"/>
            <a:ext cx="106680" cy="1035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,••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9220200" y="4888865"/>
            <a:ext cx="648970" cy="1282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v.O..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1.4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"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e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‘r.4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1414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600" spc="-40" baseline="30000">
                <a:solidFill>
                  <a:srgbClr val="000000"/>
                </a:solidFill>
                <a:latin typeface="Verdana" panose="02020603050405020304" pitchFamily="2"/>
              </a:rPr>
              <a:t>4.-</a:t>
            </a:r>
            <a:r>
              <a:rPr lang="en-US" sz="800" spc="-40" baseline="-25000">
                <a:solidFill>
                  <a:srgbClr val="000000"/>
                </a:solidFill>
                <a:latin typeface="Verdana" panose="02020603050405020304" pitchFamily="2"/>
              </a:rPr>
              <a:t>siD</a:t>
            </a:r>
            <a:r>
              <a:rPr lang="en-US" sz="600" spc="-40">
                <a:solidFill>
                  <a:srgbClr val="000000"/>
                </a:solidFill>
                <a:latin typeface="Verdana" panose="02020603050405020304" pitchFamily="2"/>
              </a:rPr>
              <a:t>eCRA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0417810" y="5208905"/>
            <a:ext cx="41148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  <a:tabLst>
                <a:tab pos="42418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UNIT 13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8967470" y="5273040"/>
            <a:ext cx="2157730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0" marR="0" indent="0" algn="l">
              <a:lnSpc>
                <a:spcPts val="400"/>
              </a:lnSpc>
              <a:spcAft>
                <a:spcPts val="0"/>
              </a:spcAft>
              <a:tabLst>
                <a:tab pos="1874520" algn="r"/>
                <a:tab pos="2194560" algn="r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UNIT 11 MODEL 1J • </a:t>
            </a:r>
          </a:p>
          <a:p>
            <a:pPr marL="45720" marR="0" indent="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endParaRPr lang="en-US" sz="600" spc="0">
              <a:solidFill>
                <a:srgbClr val="000000"/>
              </a:solidFill>
              <a:latin typeface="Verdana" panose="02020603050405020304" pitchFamily="2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9308465" y="5367655"/>
            <a:ext cx="169481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300"/>
              </a:lnSpc>
              <a:spcAft>
                <a:spcPts val="0"/>
              </a:spcAft>
              <a:tabLst>
                <a:tab pos="481965" algn="r"/>
                <a:tab pos="573405" algn="l"/>
              </a:tabLst>
            </a:pPr>
            <a:r>
              <a:rPr lang="en-US" sz="100" b="1" spc="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r>
              <a:rPr lang="en-US" sz="800" b="1" spc="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MODEL. 08 750 </a:t>
            </a: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so. Fr. (Amsox.) </a:t>
            </a:r>
          </a:p>
          <a:p>
            <a:pPr marL="4572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481965" algn="r"/>
                <a:tab pos="573405" algn="l"/>
                <a:tab pos="1030605" algn="l"/>
              </a:tabLs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I UNIT </a:t>
            </a:r>
            <a:r>
              <a:rPr lang="en-US" sz="700" spc="0">
                <a:solidFill>
                  <a:srgbClr val="000000"/>
                </a:solidFill>
                <a:latin typeface="Verdana" panose="02020603050405020304" pitchFamily="2"/>
              </a:rPr>
              <a:t>oa 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MODEL 1H 750 so </a:t>
            </a:r>
            <a:r>
              <a:rPr lang="en-US" sz="450" spc="0">
                <a:solidFill>
                  <a:srgbClr val="000000"/>
                </a:solidFill>
                <a:latin typeface="Arial" panose="02020603050405020304" pitchFamily="2"/>
              </a:rPr>
              <a:t>rr </a:t>
            </a:r>
            <a:r>
              <a:rPr lang="en-US" sz="600" i="1" spc="0">
                <a:solidFill>
                  <a:srgbClr val="000000"/>
                </a:solidFill>
                <a:latin typeface="Arial" panose="02020603050405020304" pitchFamily="2"/>
              </a:rPr>
              <a:t>(Amex.)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9006840" y="5532120"/>
            <a:ext cx="972185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450" spc="35">
                <a:solidFill>
                  <a:srgbClr val="000000"/>
                </a:solidFill>
                <a:latin typeface="Arial" panose="02020603050405020304" pitchFamily="2"/>
              </a:rPr>
              <a:t>LIVING ! </a:t>
            </a:r>
            <a:r>
              <a:rPr lang="en-US" sz="600" spc="35">
                <a:solidFill>
                  <a:srgbClr val="000000"/>
                </a:solidFill>
                <a:latin typeface="Verdana" panose="02020603050405020304" pitchFamily="2"/>
              </a:rPr>
              <a:t>500 </a:t>
            </a:r>
            <a:r>
              <a:rPr lang="en-US" sz="350" spc="35">
                <a:solidFill>
                  <a:srgbClr val="000000"/>
                </a:solidFill>
                <a:latin typeface="Arial" panose="02020603050405020304" pitchFamily="2"/>
              </a:rPr>
              <a:t>so. IT (APIROX )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696585" y="3413760"/>
            <a:ext cx="1127760" cy="2959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ctr">
              <a:lnSpc>
                <a:spcPts val="3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  <a:p>
            <a:pPr marL="45720" marR="68580" indent="0" algn="r">
              <a:lnSpc>
                <a:spcPts val="300"/>
              </a:lnSpc>
              <a:spcBef>
                <a:spcPts val="180"/>
              </a:spcBef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</a:p>
          <a:p>
            <a:pPr marL="45720" marR="0" indent="0" algn="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spc="-65">
                <a:solidFill>
                  <a:srgbClr val="000000"/>
                </a:solidFill>
                <a:latin typeface="Verdana" panose="02020603050405020304" pitchFamily="2"/>
              </a:rPr>
              <a:t>rl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5696585" y="3709670"/>
            <a:ext cx="826135" cy="882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800"/>
              </a:lnSpc>
              <a:spcAft>
                <a:spcPts val="0"/>
              </a:spcAft>
              <a:buFont typeface="Symbol"/>
              <a:buChar char="·"/>
              <a:tabLst>
                <a:tab pos="685800" algn="l"/>
                <a:tab pos="822960" algn="l"/>
              </a:tabLst>
            </a:pPr>
            <a:r>
              <a:rPr lang="en-US" sz="600" spc="-90">
                <a:solidFill>
                  <a:srgbClr val="000000"/>
                </a:solidFill>
                <a:latin typeface="Verdana" panose="02020603050405020304" pitchFamily="2"/>
              </a:rPr>
              <a:t>-\ • ;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6306185" y="4672330"/>
            <a:ext cx="42989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65">
                <a:solidFill>
                  <a:srgbClr val="000000"/>
                </a:solidFill>
                <a:latin typeface="Verdana" panose="02020603050405020304" pitchFamily="2"/>
              </a:rPr>
              <a:t>UNIT 09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306185" y="4742815"/>
            <a:ext cx="624840" cy="1524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65">
                <a:solidFill>
                  <a:srgbClr val="000000"/>
                </a:solidFill>
                <a:latin typeface="Verdana" panose="02020603050405020304" pitchFamily="2"/>
              </a:rPr>
              <a:t>MODEL 1R . • 707 </a:t>
            </a:r>
            <a:r>
              <a:rPr lang="en-US" sz="600" b="1" spc="-65">
                <a:solidFill>
                  <a:srgbClr val="000000"/>
                </a:solidFill>
                <a:latin typeface="Arial" panose="02020603050405020304" pitchFamily="2"/>
              </a:rPr>
              <a:t>se. sv.sossecos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6321425" y="5129530"/>
            <a:ext cx="597535" cy="2228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24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b="1" spc="15">
                <a:solidFill>
                  <a:srgbClr val="000000"/>
                </a:solidFill>
                <a:latin typeface="Arial" panose="02020603050405020304" pitchFamily="2"/>
              </a:rPr>
              <a:t>UNIT 07 MODEL 1E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30">
                <a:solidFill>
                  <a:srgbClr val="000000"/>
                </a:solidFill>
                <a:latin typeface="Arial" panose="02020603050405020304" pitchFamily="2"/>
              </a:rPr>
              <a:t>720 </a:t>
            </a:r>
            <a:r>
              <a:rPr lang="en-US" sz="450" b="1" spc="30">
                <a:solidFill>
                  <a:srgbClr val="000000"/>
                </a:solidFill>
                <a:latin typeface="Arial" panose="02020603050405020304" pitchFamily="2"/>
              </a:rPr>
              <a:t>SO "(APP..)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1231880" y="4867910"/>
            <a:ext cx="490855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70">
                <a:solidFill>
                  <a:srgbClr val="000000"/>
                </a:solidFill>
                <a:latin typeface="Verdana" panose="02020603050405020304" pitchFamily="2"/>
              </a:rPr>
              <a:t>UNIT ITS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11231880" y="4980305"/>
            <a:ext cx="661670" cy="429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70">
                <a:solidFill>
                  <a:srgbClr val="000000"/>
                </a:solidFill>
                <a:latin typeface="Verdana" panose="02020603050405020304" pitchFamily="2"/>
              </a:rPr>
              <a:t>MODEL..3A ...075 so. ec (oriel") </a:t>
            </a:r>
          </a:p>
          <a:p>
            <a:pPr marL="45720" marR="0" indent="0" algn="l">
              <a:lnSpc>
                <a:spcPts val="800"/>
              </a:lnSpc>
              <a:spcBef>
                <a:spcPts val="240"/>
              </a:spcBef>
              <a:spcAft>
                <a:spcPts val="0"/>
              </a:spcAft>
              <a:tabLst>
                <a:tab pos="137160" algn="l"/>
              </a:tabLst>
            </a:pPr>
            <a:r>
              <a:rPr lang="en-US" sz="600" b="1" spc="-10">
                <a:solidFill>
                  <a:srgbClr val="000000"/>
                </a:solidFill>
                <a:latin typeface="Verdana" panose="02020603050405020304" pitchFamily="2"/>
              </a:rPr>
              <a:t>- . </a:t>
            </a:r>
          </a:p>
          <a:p>
            <a:pPr marL="182880" marR="0" indent="0" algn="l">
              <a:lnSpc>
                <a:spcPts val="900"/>
              </a:lnSpc>
              <a:spcBef>
                <a:spcPts val="105"/>
              </a:spcBef>
              <a:spcAft>
                <a:spcPts val="0"/>
              </a:spcAft>
              <a:tabLst>
                <a:tab pos="274320" algn="l"/>
              </a:tabLst>
            </a:pPr>
            <a:r>
              <a:rPr lang="en-US" sz="600" b="1" spc="-35">
                <a:solidFill>
                  <a:srgbClr val="000000"/>
                </a:solidFill>
                <a:latin typeface="Verdana" panose="02020603050405020304" pitchFamily="2"/>
              </a:rPr>
              <a:t>, • •• ) </a:t>
            </a:r>
            <a:r>
              <a:rPr lang="en-US" sz="450" spc="-35">
                <a:solidFill>
                  <a:srgbClr val="000000"/>
                </a:solidFill>
                <a:latin typeface="Arial" panose="02020603050405020304" pitchFamily="2"/>
              </a:rPr>
              <a:t>A -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6209030" y="6790690"/>
            <a:ext cx="701040" cy="1619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114">
                <a:solidFill>
                  <a:srgbClr val="000000"/>
                </a:solidFill>
                <a:latin typeface="Verdana" panose="02020603050405020304" pitchFamily="2"/>
              </a:rPr>
              <a:t>MODEL' 1C `</a:t>
            </a:r>
            <a:r>
              <a:rPr lang="en-US" sz="600" b="1" spc="-114" baseline="30000">
                <a:solidFill>
                  <a:srgbClr val="000000"/>
                </a:solidFill>
                <a:latin typeface="Verdana" panose="02020603050405020304" pitchFamily="2"/>
              </a:rPr>
              <a:t>•</a:t>
            </a:r>
            <a:r>
              <a:rPr lang="en-US" sz="600" b="1" spc="-114">
                <a:solidFill>
                  <a:srgbClr val="000000"/>
                </a:solidFill>
                <a:latin typeface="Verdana" panose="02020603050405020304" pitchFamily="2"/>
              </a:rPr>
              <a:t>:4•95 co. er.ouoltoit.)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5873750" y="6998335"/>
            <a:ext cx="1033145" cy="472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500" i="1" spc="-5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  <a:p>
            <a:pPr marL="0" marR="0" indent="0" algn="l">
              <a:lnSpc>
                <a:spcPts val="1300"/>
              </a:lnSpc>
              <a:spcBef>
                <a:spcPts val="1110"/>
              </a:spcBef>
              <a:spcAft>
                <a:spcPts val="0"/>
              </a:spcAft>
            </a:pPr>
            <a:r>
              <a:rPr lang="en-US" sz="600" b="1" spc="254">
                <a:solidFill>
                  <a:srgbClr val="000000"/>
                </a:solidFill>
                <a:latin typeface="Verdana" panose="02020603050405020304" pitchFamily="2"/>
              </a:rPr>
              <a:t>\ • </a:t>
            </a:r>
            <a:r>
              <a:rPr lang="en-US" sz="800" spc="254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200" b="1" spc="254">
                <a:solidFill>
                  <a:srgbClr val="000000"/>
                </a:solidFill>
                <a:latin typeface="Arial" panose="02020603050405020304" pitchFamily="2"/>
              </a:rPr>
              <a:t>MO</a:t>
            </a:r>
            <a:r>
              <a:rPr lang="en-US" sz="600" b="1" spc="254">
                <a:solidFill>
                  <a:srgbClr val="000000"/>
                </a:solidFill>
                <a:latin typeface="Verdana" panose="02020603050405020304" pitchFamily="2"/>
              </a:rPr>
              <a:t>IL</a:t>
            </a:r>
            <a:r>
              <a:rPr lang="en-US" sz="800" spc="254">
                <a:solidFill>
                  <a:srgbClr val="000000"/>
                </a:solidFill>
                <a:latin typeface="Verdana" panose="02020603050405020304" pitchFamily="2"/>
              </a:rPr>
              <a:t>, </a:t>
            </a:r>
          </a:p>
          <a:p>
            <a:pPr marL="13716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411480" algn="l"/>
              </a:tabLst>
            </a:pP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\ 657 ga. "'CAM!" </a:t>
            </a:r>
          </a:p>
          <a:p>
            <a:pPr marL="411480" marR="0" indent="0" algn="l">
              <a:lnSpc>
                <a:spcPts val="400"/>
              </a:lnSpc>
              <a:spcBef>
                <a:spcPts val="0"/>
              </a:spcBef>
              <a:spcAft>
                <a:spcPts val="20"/>
              </a:spcAft>
              <a:tabLst>
                <a:tab pos="548640" algn="l"/>
                <a:tab pos="1051560" algn="r"/>
              </a:tabLst>
            </a:pPr>
            <a:r>
              <a:rPr lang="en-US" sz="350" b="1" spc="0">
                <a:solidFill>
                  <a:srgbClr val="000000"/>
                </a:solidFill>
                <a:latin typeface="Verdana" panose="02020603050405020304" pitchFamily="2"/>
              </a:rPr>
              <a:t>. -s• , "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9472930" y="6172200"/>
            <a:ext cx="469900" cy="1917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I UNIT </a:t>
            </a:r>
            <a:r>
              <a:rPr lang="en-US" sz="600" b="1" spc="-15" baseline="-25000">
                <a:solidFill>
                  <a:srgbClr val="000000"/>
                </a:solidFill>
                <a:latin typeface="Arial" panose="02020603050405020304" pitchFamily="2"/>
              </a:rPr>
              <a:t>;</a:t>
            </a: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06 MODEL JD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472930" y="6363970"/>
            <a:ext cx="59182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65760" algn="l"/>
              </a:tabLst>
            </a:pPr>
            <a:r>
              <a:rPr lang="en-US" sz="600" b="1" spc="-15">
                <a:solidFill>
                  <a:srgbClr val="000000"/>
                </a:solidFill>
                <a:latin typeface="Arial" panose="02020603050405020304" pitchFamily="2"/>
              </a:rPr>
              <a:t>685 </a:t>
            </a:r>
            <a:r>
              <a:rPr lang="en-US" sz="450" b="1" spc="-15">
                <a:solidFill>
                  <a:srgbClr val="000000"/>
                </a:solidFill>
                <a:latin typeface="Arial" panose="02020603050405020304" pitchFamily="2"/>
              </a:rPr>
              <a:t>so. FTJAPPROX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9293225" y="6635750"/>
            <a:ext cx="18288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en-US" sz="600" b="1" spc="-6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  <a:r>
              <a:rPr lang="en-US" sz="350" b="1" spc="-6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293225" y="6711950"/>
            <a:ext cx="640080" cy="1123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0" marR="0" indent="0" algn="r">
              <a:lnSpc>
                <a:spcPts val="600"/>
              </a:lnSpc>
              <a:spcAft>
                <a:spcPts val="0"/>
              </a:spcAft>
            </a:pPr>
            <a:r>
              <a:rPr lang="en-US" sz="600" b="1" spc="90">
                <a:solidFill>
                  <a:srgbClr val="000000"/>
                </a:solidFill>
                <a:latin typeface="Arial" panose="02020603050405020304" pitchFamily="2"/>
              </a:rPr>
              <a:t>UNIT </a:t>
            </a:r>
            <a:r>
              <a:rPr lang="en-US" sz="800" spc="90">
                <a:solidFill>
                  <a:srgbClr val="000000"/>
                </a:solidFill>
                <a:latin typeface="Verdana" panose="02020603050405020304" pitchFamily="2"/>
              </a:rPr>
              <a:t>04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9460865" y="6839585"/>
            <a:ext cx="643255" cy="1466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b="1" spc="-20">
                <a:solidFill>
                  <a:srgbClr val="000000"/>
                </a:solidFill>
                <a:latin typeface="Verdana" panose="02020603050405020304" pitchFamily="2"/>
              </a:rPr>
              <a:t>I MODEL </a:t>
            </a:r>
            <a:r>
              <a:rPr lang="en-US" sz="600" b="1" spc="-20">
                <a:solidFill>
                  <a:srgbClr val="000000"/>
                </a:solidFill>
                <a:latin typeface="Arial" panose="02020603050405020304" pitchFamily="2"/>
              </a:rPr>
              <a:t>1B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1" spc="-50">
                <a:solidFill>
                  <a:srgbClr val="000000"/>
                </a:solidFill>
                <a:latin typeface="Verdana" panose="02020603050405020304" pitchFamily="2"/>
              </a:rPr>
              <a:t>700 60. </a:t>
            </a:r>
            <a:r>
              <a:rPr lang="en-US" sz="450" b="1" spc="-50">
                <a:solidFill>
                  <a:srgbClr val="000000"/>
                </a:solidFill>
                <a:latin typeface="Arial" panose="02020603050405020304" pitchFamily="2"/>
              </a:rPr>
              <a:t>Is (APPROX)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10622280" y="6248400"/>
            <a:ext cx="1319530" cy="2895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900" i="1" spc="-80">
                <a:solidFill>
                  <a:srgbClr val="000000"/>
                </a:solidFill>
                <a:latin typeface="Times New Roman" panose="02020603050405020304" pitchFamily="1"/>
              </a:rPr>
              <a:t>(pool and </a:t>
            </a:r>
            <a:r>
              <a:rPr lang="en-US" sz="1350" b="1" i="1" spc="-80">
                <a:solidFill>
                  <a:srgbClr val="000000"/>
                </a:solidFill>
                <a:latin typeface="Verdana" panose="02020603050405020304" pitchFamily="2"/>
              </a:rPr>
              <a:t>deck_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0728960" y="6537960"/>
            <a:ext cx="1212850" cy="438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900" i="1" spc="-80">
                <a:solidFill>
                  <a:srgbClr val="000000"/>
                </a:solidFill>
                <a:latin typeface="Times New Roman" panose="02020603050405020304" pitchFamily="1"/>
              </a:rPr>
              <a:t>below on plaza levek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8866505" y="7574280"/>
            <a:ext cx="375285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350" spc="45">
                <a:solidFill>
                  <a:srgbClr val="000000"/>
                </a:solidFill>
                <a:latin typeface="Arial" panose="02020603050405020304" pitchFamily="2"/>
              </a:rPr>
              <a:t>12'•:$ BEDROOM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8973185" y="7970520"/>
            <a:ext cx="289560" cy="1003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800"/>
              </a:lnSpc>
              <a:spcAft>
                <a:spcPts val="0"/>
              </a:spcAft>
            </a:pPr>
            <a:r>
              <a:rPr lang="en-US" sz="800" spc="-160">
                <a:solidFill>
                  <a:srgbClr val="000000"/>
                </a:solidFill>
                <a:latin typeface="Verdana" panose="02020603050405020304" pitchFamily="2"/>
              </a:rPr>
              <a:t>L</a:t>
            </a:r>
            <a:r>
              <a:rPr lang="en-US" sz="700" spc="-160">
                <a:solidFill>
                  <a:srgbClr val="000000"/>
                </a:solidFill>
                <a:latin typeface="Verdana" panose="02020603050405020304" pitchFamily="2"/>
              </a:rPr>
              <a:t>IVING . </a:t>
            </a:r>
          </a:p>
          <a:p>
            <a:pPr marL="45720" marR="0" indent="13716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00" b="1" spc="0">
                <a:solidFill>
                  <a:srgbClr val="000000"/>
                </a:solidFill>
                <a:latin typeface="Verdana" panose="02020603050405020304" pitchFamily="2"/>
              </a:rPr>
              <a:t>' MASTER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8876030" y="8296910"/>
            <a:ext cx="359410" cy="24066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800" spc="-155" baseline="-25000">
                <a:solidFill>
                  <a:srgbClr val="000000"/>
                </a:solidFill>
                <a:latin typeface="Verdana" panose="02020603050405020304" pitchFamily="2"/>
              </a:rPr>
              <a:t>I</a:t>
            </a:r>
            <a:r>
              <a:rPr lang="en-US" sz="700" spc="-155">
                <a:solidFill>
                  <a:srgbClr val="000000"/>
                </a:solidFill>
                <a:latin typeface="Verdana" panose="02020603050405020304" pitchFamily="2"/>
              </a:rPr>
              <a:t>UOIOOM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9494520" y="7802880"/>
            <a:ext cx="618490" cy="2222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UNIT </a:t>
            </a:r>
            <a:r>
              <a:rPr lang="en-US" sz="600" b="1" spc="-15">
                <a:solidFill>
                  <a:srgbClr val="000000"/>
                </a:solidFill>
                <a:latin typeface="Verdana" panose="02020603050405020304" pitchFamily="2"/>
              </a:rPr>
              <a:t>02 </a:t>
            </a: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MODEL </a:t>
            </a:r>
            <a:r>
              <a:rPr lang="en-US" sz="600" b="1" spc="-15">
                <a:solidFill>
                  <a:srgbClr val="000000"/>
                </a:solidFill>
                <a:latin typeface="Verdana" panose="02020603050405020304" pitchFamily="2"/>
              </a:rPr>
              <a:t>2A </a:t>
            </a:r>
            <a:r>
              <a:rPr lang="en-US" sz="600" spc="-15">
                <a:solidFill>
                  <a:srgbClr val="000000"/>
                </a:solidFill>
                <a:latin typeface="Verdana" panose="02020603050405020304" pitchFamily="2"/>
              </a:rPr>
              <a:t>1085 so. morrow.)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2085320" y="8037830"/>
            <a:ext cx="225425" cy="819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/-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6428105" y="8479790"/>
            <a:ext cx="975360" cy="2159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600" b="1" spc="-5">
                <a:solidFill>
                  <a:srgbClr val="000000"/>
                </a:solidFill>
                <a:latin typeface="Arial" panose="02020603050405020304" pitchFamily="2"/>
              </a:rPr>
              <a:t>UNIT 01 </a:t>
            </a:r>
          </a:p>
          <a:p>
            <a:pPr marL="0" marR="0" indent="0" algn="l">
              <a:lnSpc>
                <a:spcPts val="5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MODEL </a:t>
            </a:r>
            <a:r>
              <a:rPr lang="en-US" sz="600" spc="0">
                <a:solidFill>
                  <a:srgbClr val="000000"/>
                </a:solidFill>
                <a:latin typeface="Verdana" panose="02020603050405020304" pitchFamily="2"/>
              </a:rPr>
              <a:t>OA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85">
                <a:solidFill>
                  <a:srgbClr val="000000"/>
                </a:solidFill>
                <a:latin typeface="Verdana" panose="02020603050405020304" pitchFamily="2"/>
              </a:rPr>
              <a:t>495 so. </a:t>
            </a:r>
            <a:r>
              <a:rPr lang="en-US" sz="450" spc="85">
                <a:solidFill>
                  <a:srgbClr val="000000"/>
                </a:solidFill>
                <a:latin typeface="Arial" panose="02020603050405020304" pitchFamily="2"/>
              </a:rPr>
              <a:t>yr. </a:t>
            </a:r>
            <a:r>
              <a:rPr lang="en-US" sz="450" b="1" spc="85">
                <a:solidFill>
                  <a:srgbClr val="000000"/>
                </a:solidFill>
                <a:latin typeface="Arial" panose="02020603050405020304" pitchFamily="2"/>
              </a:rPr>
              <a:t>(APPROX)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857615" y="7068185"/>
            <a:ext cx="298450" cy="457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600" b="1" spc="-135">
                <a:solidFill>
                  <a:srgbClr val="000000"/>
                </a:solidFill>
                <a:latin typeface="Verdana" panose="02020603050405020304" pitchFamily="2"/>
              </a:rPr>
              <a:t>T0</a:t>
            </a:r>
            <a:r>
              <a:rPr lang="en-US" sz="600" b="1" spc="-135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600" b="1" spc="-135">
                <a:solidFill>
                  <a:srgbClr val="000000"/>
                </a:solidFill>
                <a:latin typeface="Verdana" panose="02020603050405020304" pitchFamily="2"/>
              </a:rPr>
              <a:t>644.10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3371215" y="1036320"/>
            <a:ext cx="706755" cy="463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Ted </a:t>
            </a:r>
          </a:p>
          <a:p>
            <a:pPr marL="0" marR="0" indent="0" algn="l">
              <a:lnSpc>
                <a:spcPts val="11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1350" b="1" spc="-135">
                <a:solidFill>
                  <a:srgbClr val="000000"/>
                </a:solidFill>
                <a:latin typeface="Verdana" panose="02020603050405020304" pitchFamily="2"/>
              </a:rPr>
              <a:t>Glasrud presents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3203575" y="7226935"/>
            <a:ext cx="20129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, • .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4008120" y="7247890"/>
            <a:ext cx="73152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37160" algn="l"/>
                <a:tab pos="731520" algn="r"/>
              </a:tabLs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' • • I -  •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3730625" y="1502410"/>
            <a:ext cx="1420495" cy="231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150" b="1" spc="-9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5294630" y="2926080"/>
            <a:ext cx="121920" cy="1066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r"/>
              </a:tabLst>
            </a:pPr>
            <a:r>
              <a:rPr lang="en-US" sz="700" spc="-20">
                <a:solidFill>
                  <a:srgbClr val="000000"/>
                </a:solidFill>
                <a:latin typeface="Verdana" panose="02020603050405020304" pitchFamily="2"/>
              </a:rPr>
              <a:t>' •.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4373880" y="6879590"/>
            <a:ext cx="12065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3328670" y="7052945"/>
            <a:ext cx="249555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00" spc="0">
                <a:solidFill>
                  <a:srgbClr val="000000"/>
                </a:solidFill>
                <a:latin typeface="Arial" panose="02020603050405020304" pitchFamily="2"/>
              </a:rPr>
              <a:t>• \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11145" cy="10058400"/>
          </a:xfrm>
          <a:prstGeom prst="rect">
            <a:avLst/>
          </a:prstGeom>
        </p:spPr>
      </p:pic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15106015" y="7025640"/>
            <a:ext cx="121920" cy="425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2905105" y="8644255"/>
            <a:ext cx="1524000" cy="2012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564370" y="807720"/>
            <a:ext cx="972820" cy="1098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800"/>
              </a:lnSpc>
              <a:spcAft>
                <a:spcPts val="0"/>
              </a:spcAft>
              <a:buFont typeface="Symbol"/>
              <a:buChar char="·"/>
            </a:pPr>
            <a:r>
              <a:rPr lang="en-US" sz="800" spc="55">
                <a:solidFill>
                  <a:srgbClr val="000000"/>
                </a:solidFill>
                <a:latin typeface="Tahoma" panose="02020603050405020304" pitchFamily="2"/>
              </a:rPr>
              <a:t>PLEASE NOTE: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9683750" y="1029970"/>
            <a:ext cx="2758440" cy="3841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8100" rIns="0" bIns="0" anchor="t"/>
          <a:lstStyle/>
          <a:p>
            <a:pPr marL="0" marR="0" indent="0" algn="just">
              <a:lnSpc>
                <a:spcPts val="9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Suite dimensions and/layout have been approximated and,may change slightly due to construction variances .or ''required design changes made </a:t>
            </a:r>
            <a:r>
              <a:rPr lang="en-US" sz="800" b="1" spc="0">
                <a:solidFill>
                  <a:srgbClr val="000000"/>
                </a:solidFill>
                <a:latin typeface="Tahoma" panose="02020603050405020304" pitchFamily="2"/>
              </a:rPr>
              <a:t>during 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construction.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059295" y="1576070"/>
            <a:ext cx="356235" cy="609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20"/>
              </a:spcAft>
              <a:tabLst>
                <a:tab pos="182880" algn="l"/>
                <a:tab pos="411480" algn="r"/>
              </a:tabLs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" • \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398520" y="1012190"/>
            <a:ext cx="707390" cy="4660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000000"/>
                </a:solidFill>
                <a:latin typeface="Tahoma" panose="02020603050405020304" pitchFamily="2"/>
              </a:rPr>
              <a:t>Ted - Glasrud presents,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52215" y="1478280"/>
            <a:ext cx="1106170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b="1" spc="-220">
                <a:solidFill>
                  <a:srgbClr val="000000"/>
                </a:solidFill>
                <a:latin typeface="Bookman Old Style" panose="02020603050405020304" pitchFamily="2"/>
              </a:rPr>
              <a:t>City Wa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632065" y="2081530"/>
            <a:ext cx="161925" cy="946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1200" spc="-50" baseline="-25000">
                <a:solidFill>
                  <a:srgbClr val="000000"/>
                </a:solidFill>
                <a:latin typeface="Arial" panose="02020603050405020304" pitchFamily="2"/>
              </a:rPr>
              <a:t>N</a:t>
            </a:r>
            <a:r>
              <a:rPr lang="en-US" sz="800" spc="-50">
                <a:solidFill>
                  <a:srgbClr val="000000"/>
                </a:solidFill>
                <a:latin typeface="Tahoma" panose="02020603050405020304" pitchFamily="2"/>
              </a:rPr>
              <a:t>il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286490" y="1852930"/>
            <a:ext cx="515620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800" spc="100">
                <a:solidFill>
                  <a:srgbClr val="000000"/>
                </a:solidFill>
                <a:latin typeface="Tahoma" panose="02020603050405020304" pitchFamily="2"/>
              </a:rPr>
              <a:t>MO</a:t>
            </a:r>
            <a:r>
              <a:rPr lang="en-US" sz="650" b="1" spc="100">
                <a:solidFill>
                  <a:srgbClr val="000000"/>
                </a:solidFill>
                <a:latin typeface="Tahoma" panose="02020603050405020304" pitchFamily="2"/>
              </a:rPr>
              <a:t>D</a:t>
            </a:r>
            <a:r>
              <a:rPr lang="en-US" sz="800" spc="100">
                <a:solidFill>
                  <a:srgbClr val="000000"/>
                </a:solidFill>
                <a:latin typeface="Tahoma" panose="02020603050405020304" pitchFamily="2"/>
              </a:rPr>
              <a:t>EL </a:t>
            </a:r>
            <a:r>
              <a:rPr lang="en-US" sz="650" b="1" spc="100">
                <a:solidFill>
                  <a:srgbClr val="000000"/>
                </a:solidFill>
                <a:latin typeface="Tahoma" panose="02020603050405020304" pitchFamily="2"/>
              </a:rPr>
              <a:t>IL UN 1 • </a:t>
            </a:r>
          </a:p>
          <a:p>
            <a:pPr marL="0" marR="45720" indent="0" algn="r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0" baseline="30000">
                <a:solidFill>
                  <a:srgbClr val="000000"/>
                </a:solidFill>
                <a:latin typeface="Tahoma" panose="02020603050405020304" pitchFamily="2"/>
              </a:rPr>
              <a:t>0</a:t>
            </a:r>
            <a:r>
              <a:rPr lang="en-US" sz="100" b="1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286490" y="2011680"/>
            <a:ext cx="579120" cy="91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25"/>
              </a:spcAft>
            </a:pP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715 .5 rt. truploo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875520" y="2042160"/>
            <a:ext cx="719455" cy="1403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2860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  <a:tabLst>
                <a:tab pos="125095" algn="l"/>
                <a:tab pos="582295" algn="l"/>
              </a:tabLst>
            </a:pPr>
            <a:r>
              <a:rPr lang="en-US" sz="650" b="1" spc="-20">
                <a:solidFill>
                  <a:srgbClr val="000000"/>
                </a:solidFill>
                <a:latin typeface="Tahoma" panose="02020603050405020304" pitchFamily="2"/>
              </a:rPr>
              <a:t>( DNIT 14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314815" y="2182495"/>
            <a:ext cx="1496695" cy="1885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  <a:tabLst>
                <a:tab pos="1508760" algn="r"/>
              </a:tabLst>
            </a:pP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..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-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G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m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F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o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li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o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T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EL .11_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12 5.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7,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 • A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°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724::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: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: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!m</a:t>
            </a:r>
            <a:r>
              <a:rPr lang="en-US" sz="650" spc="-114" baseline="30000">
                <a:solidFill>
                  <a:srgbClr val="000000"/>
                </a:solidFill>
                <a:latin typeface="Tahoma" panose="02020603050405020304" pitchFamily="2"/>
              </a:rPr>
              <a:t>L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lIC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,</a:t>
            </a:r>
            <a:r>
              <a:rPr lang="en-US" sz="650" b="1" spc="-114" baseline="-25000">
                <a:solidFill>
                  <a:srgbClr val="000000"/>
                </a:solidFill>
                <a:latin typeface="Tahoma" panose="02020603050405020304" pitchFamily="2"/>
              </a:rPr>
              <a:t>Ami030</a:t>
            </a:r>
            <a:r>
              <a:rPr lang="en-US" sz="650" b="1" spc="-114" baseline="30000">
                <a:solidFill>
                  <a:srgbClr val="000000"/>
                </a:solidFill>
                <a:latin typeface="Tahoma" panose="02020603050405020304" pitchFamily="2"/>
              </a:rPr>
              <a:t>-.</a:t>
            </a:r>
            <a:r>
              <a:rPr lang="en-US" sz="100" b="1" spc="-114">
                <a:solidFill>
                  <a:srgbClr val="000000"/>
                </a:solidFill>
                <a:latin typeface="Tahoma" panose="02020603050405020304" pitchFamily="2"/>
              </a:rPr>
              <a:t> </a:t>
            </a:r>
            <a:r>
              <a:rPr lang="en-US" sz="650" b="1" spc="-114">
                <a:solidFill>
                  <a:srgbClr val="000000"/>
                </a:solidFill>
                <a:latin typeface="Tahoma" panose="02020603050405020304" pitchFamily="2"/>
              </a:rPr>
              <a:t>'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381490" y="2371090"/>
            <a:ext cx="911860" cy="673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847725" algn="l"/>
              </a:tabLst>
            </a:pPr>
            <a:r>
              <a:rPr lang="en-US" sz="650" b="1" spc="-55">
                <a:solidFill>
                  <a:srgbClr val="000000"/>
                </a:solidFill>
                <a:latin typeface="Tahoma" panose="02020603050405020304" pitchFamily="2"/>
              </a:rPr>
              <a:t>730 scir.nomitia 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2374880" y="2526665"/>
            <a:ext cx="12065" cy="82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4532610" y="2432050"/>
            <a:ext cx="5842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•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3587730" y="2502535"/>
            <a:ext cx="1003300" cy="17081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82880" algn="l"/>
                <a:tab pos="457200" algn="r"/>
              </a:tabLst>
            </a:pP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, • </a:t>
            </a:r>
            <a:r>
              <a:rPr lang="en-US" sz="800" spc="0" baseline="-25000">
                <a:solidFill>
                  <a:srgbClr val="000000"/>
                </a:solidFill>
                <a:latin typeface="Tahoma" panose="02020603050405020304" pitchFamily="2"/>
              </a:rPr>
              <a:t>/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7- '- </a:t>
            </a:r>
          </a:p>
          <a:p>
            <a:pPr marL="9144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457200" algn="r"/>
                <a:tab pos="502920" algn="l"/>
                <a:tab pos="1005840" algn="r"/>
              </a:tabLst>
            </a:pPr>
            <a:r>
              <a:rPr lang="en-US" sz="100" spc="0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  <a:r>
              <a:rPr lang="en-US" sz="800" spc="0">
                <a:solidFill>
                  <a:srgbClr val="000000"/>
                </a:solidFill>
                <a:latin typeface="Arial Narrow" panose="02020603050405020304" pitchFamily="2"/>
              </a:rPr>
              <a:t>, - •/' - A 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12987655" y="2764790"/>
            <a:ext cx="655320" cy="2616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182880" algn="l"/>
                <a:tab pos="548640" algn="r"/>
                <a:tab pos="548640" algn="l"/>
              </a:tabLs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_ • - ,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13084810" y="3026410"/>
            <a:ext cx="802005" cy="2990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0096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817245" algn="r"/>
              </a:tabLs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1, • </a:t>
            </a:r>
          </a:p>
          <a:p>
            <a:pPr marL="274320" marR="0" indent="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451485" algn="r"/>
                <a:tab pos="817245" algn="r"/>
              </a:tabLst>
            </a:pPr>
            <a:r>
              <a:rPr lang="en-US" sz="100" spc="0" baseline="30000">
                <a:solidFill>
                  <a:srgbClr val="000000"/>
                </a:solidFill>
                <a:latin typeface="Arial Narrow" panose="02020603050405020304" pitchFamily="2"/>
              </a:rPr>
              <a:t> </a:t>
            </a:r>
            <a:r>
              <a:rPr lang="en-US" sz="650" spc="0" baseline="30000">
                <a:solidFill>
                  <a:srgbClr val="000000"/>
                </a:solidFill>
                <a:latin typeface="Arial Narrow" panose="02020603050405020304" pitchFamily="2"/>
              </a:rPr>
              <a:t>1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' • /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3831570" y="2865120"/>
            <a:ext cx="45148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4972030" y="2932430"/>
            <a:ext cx="7302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4572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350" spc="-25">
                <a:solidFill>
                  <a:srgbClr val="000000"/>
                </a:solidFill>
                <a:latin typeface="Verdana" panose="02020603050405020304" pitchFamily="2"/>
              </a:rPr>
              <a:t>4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7336790" y="4111625"/>
            <a:ext cx="24955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11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b="1" i="1" spc="-75" baseline="30000">
                <a:solidFill>
                  <a:srgbClr val="000000"/>
                </a:solidFill>
                <a:latin typeface="Verdana" panose="02020603050405020304" pitchFamily="2"/>
              </a:rPr>
              <a:t>1</a:t>
            </a: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1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7269480" y="4197350"/>
            <a:ext cx="563880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)</a:t>
            </a:r>
            <a:r>
              <a:rPr lang="en-US" sz="450" spc="-75">
                <a:solidFill>
                  <a:srgbClr val="000000"/>
                </a:solidFill>
                <a:latin typeface="Tahoma" panose="02020603050405020304" pitchFamily="2"/>
              </a:rPr>
              <a:t>r</a:t>
            </a:r>
            <a:r>
              <a:rPr lang="en-US" sz="650" b="1" spc="-75">
                <a:solidFill>
                  <a:srgbClr val="000000"/>
                </a:solidFill>
                <a:latin typeface="Tahoma" panose="02020603050405020304" pitchFamily="2"/>
              </a:rPr>
              <a:t>- • BEDILOQM_Z,.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6373495" y="4395470"/>
            <a:ext cx="1310640" cy="3378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  <a:tabLst>
                <a:tab pos="320040" algn="l"/>
                <a:tab pos="548640" algn="l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UNIT 09 - I </a:t>
            </a:r>
          </a:p>
          <a:p>
            <a:pPr marL="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822960" algn="l"/>
              </a:tabLst>
            </a:pPr>
            <a:r>
              <a:rPr lang="en-US" sz="550" b="1" spc="-40">
                <a:solidFill>
                  <a:srgbClr val="000000"/>
                </a:solidFill>
                <a:latin typeface="Tahoma" panose="02020603050405020304" pitchFamily="2"/>
              </a:rPr>
              <a:t>MODEL IF LIVINGi  es1 • , </a:t>
            </a:r>
          </a:p>
          <a:p>
            <a:pPr marL="0" marR="0" indent="0" algn="ctr">
              <a:lnSpc>
                <a:spcPts val="2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550" b="1" spc="-70">
                <a:solidFill>
                  <a:srgbClr val="000000"/>
                </a:solidFill>
                <a:latin typeface="Tahoma" panose="02020603050405020304" pitchFamily="2"/>
              </a:rPr>
              <a:t>,,-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6373495" y="4733290"/>
            <a:ext cx="101473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731520" algn="l"/>
              </a:tabLst>
            </a:pPr>
            <a:r>
              <a:rPr lang="en-US" sz="550" b="1" spc="35">
                <a:solidFill>
                  <a:srgbClr val="000000"/>
                </a:solidFill>
                <a:latin typeface="Tahoma" panose="02020603050405020304" pitchFamily="2"/>
              </a:rPr>
              <a:t>707 so. </a:t>
            </a:r>
            <a:r>
              <a:rPr lang="en-US" sz="450" spc="35">
                <a:solidFill>
                  <a:srgbClr val="000000"/>
                </a:solidFill>
                <a:latin typeface="Tahoma" panose="02020603050405020304" pitchFamily="2"/>
              </a:rPr>
              <a:t>FT. (APPROX) </a:t>
            </a:r>
            <a:r>
              <a:rPr lang="en-US" sz="450" spc="35" baseline="30000">
                <a:solidFill>
                  <a:srgbClr val="000000"/>
                </a:solidFill>
                <a:latin typeface="Verdana" panose="02020603050405020304" pitchFamily="2"/>
              </a:rPr>
              <a:t>I .I!</a:t>
            </a:r>
            <a:r>
              <a:rPr lang="en-US" sz="100" spc="35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12594590" y="4593590"/>
            <a:ext cx="78740" cy="482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600" spc="-204">
                <a:solidFill>
                  <a:srgbClr val="000000"/>
                </a:solidFill>
                <a:latin typeface="Lucida Console" panose="02020603050405020304"/>
              </a:rPr>
              <a:t>-5'.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1179810" y="4858385"/>
            <a:ext cx="61912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6350" rIns="0" bIns="0" anchor="t"/>
          <a:lstStyle/>
          <a:p>
            <a:pPr marL="182880" marR="0" indent="457200" algn="l">
              <a:lnSpc>
                <a:spcPts val="5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•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15 </a:t>
            </a:r>
            <a:br/>
            <a:endParaRPr/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11073130" y="4944110"/>
            <a:ext cx="856615" cy="1428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\\". </a:t>
            </a: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moon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3A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tabLst>
                <a:tab pos="868680" algn="r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•• r. </a:t>
            </a: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n75 </a:t>
            </a:r>
            <a:r>
              <a:rPr lang="en-US" sz="400" b="1" spc="0">
                <a:solidFill>
                  <a:srgbClr val="000000"/>
                </a:solidFill>
                <a:latin typeface="Verdana" panose="02020603050405020304" pitchFamily="2"/>
              </a:rPr>
              <a:t>w: ft </a:t>
            </a:r>
            <a:r>
              <a:rPr lang="en-US" sz="450" spc="0">
                <a:solidFill>
                  <a:srgbClr val="000000"/>
                </a:solidFill>
                <a:latin typeface="Tahoma" panose="02020603050405020304" pitchFamily="2"/>
              </a:rPr>
              <a:t>(APPROX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2995930" y="5086985"/>
            <a:ext cx="18415" cy="577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6382385" y="5044440"/>
            <a:ext cx="612775" cy="2438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125">
                <a:solidFill>
                  <a:srgbClr val="000000"/>
                </a:solidFill>
                <a:latin typeface="Tahoma" panose="02020603050405020304" pitchFamily="2"/>
              </a:rPr>
              <a:t>UNIT 07 </a:t>
            </a:r>
          </a:p>
          <a:p>
            <a:pPr marL="0" marR="0" indent="0" algn="l">
              <a:lnSpc>
                <a:spcPts val="6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MODEL 1E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10">
                <a:solidFill>
                  <a:srgbClr val="000000"/>
                </a:solidFill>
                <a:latin typeface="Tahoma" panose="02020603050405020304" pitchFamily="2"/>
              </a:rPr>
              <a:t>720 </a:t>
            </a:r>
            <a:r>
              <a:rPr lang="en-US" sz="450" spc="-10">
                <a:solidFill>
                  <a:srgbClr val="000000"/>
                </a:solidFill>
                <a:latin typeface="Tahoma" panose="02020603050405020304" pitchFamily="2"/>
              </a:rPr>
              <a:t>ea. IT.(APAFOX;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10491470" y="5135880"/>
            <a:ext cx="41402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76860" algn="l"/>
              </a:tabLst>
            </a:pPr>
            <a:r>
              <a:rPr lang="en-US" sz="650" b="1" spc="-15">
                <a:solidFill>
                  <a:srgbClr val="000000"/>
                </a:solidFill>
                <a:latin typeface="Tahoma" panose="02020603050405020304" pitchFamily="2"/>
              </a:rPr>
              <a:t>UNIT • </a:t>
            </a:r>
            <a:r>
              <a:rPr lang="en-US" sz="550" b="1" spc="-15">
                <a:solidFill>
                  <a:srgbClr val="000000"/>
                </a:solidFill>
                <a:latin typeface="Tahoma" panose="02020603050405020304" pitchFamily="2"/>
              </a:rPr>
              <a:t>13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9958070" y="5212080"/>
            <a:ext cx="947420" cy="793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en-US" sz="550" b="1" spc="-225">
                <a:solidFill>
                  <a:srgbClr val="000000"/>
                </a:solidFill>
                <a:latin typeface="Tahoma" panose="02020603050405020304" pitchFamily="2"/>
              </a:rPr>
              <a:t>UNIT 11 MODEL 1J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396730" y="5291455"/>
            <a:ext cx="167386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548640" algn="l"/>
                <a:tab pos="1691640" algn="r"/>
              </a:tabLst>
            </a:pPr>
            <a:r>
              <a:rPr lang="en-US" sz="650" b="1" spc="0">
                <a:solidFill>
                  <a:srgbClr val="000000"/>
                </a:solidFill>
                <a:latin typeface="Tahoma" panose="02020603050405020304" pitchFamily="2"/>
              </a:rPr>
              <a:t>UNIT , , 08 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MODEL IN, 750 </a:t>
            </a:r>
            <a:r>
              <a:rPr lang="en-US" sz="450" spc="0">
                <a:solidFill>
                  <a:srgbClr val="000000"/>
                </a:solidFill>
                <a:latin typeface="Tahoma" panose="02020603050405020304" pitchFamily="2"/>
              </a:rPr>
              <a:t>so. n(om...0x.)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9396730" y="5388610"/>
            <a:ext cx="1152525" cy="1587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548640" algn="l"/>
              </a:tabLst>
            </a:pP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(</a:t>
            </a:r>
            <a:r>
              <a:rPr lang="en-US" sz="550" b="1" spc="-5">
                <a:solidFill>
                  <a:srgbClr val="000000"/>
                </a:solidFill>
                <a:latin typeface="Tahoma" panose="02020603050405020304" pitchFamily="2"/>
              </a:rPr>
              <a:t>MODEL 08 750 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so. PP. (APPROX.) </a:t>
            </a:r>
            <a:r>
              <a:rPr lang="en-US" sz="550" b="1" spc="-5">
                <a:solidFill>
                  <a:srgbClr val="000000"/>
                </a:solidFill>
                <a:latin typeface="Tahoma" panose="02020603050405020304" pitchFamily="2"/>
              </a:rPr>
              <a:t>500 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so. R. (APPROX.)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8936990" y="5806440"/>
            <a:ext cx="374650" cy="1339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10</a:t>
            </a:r>
            <a:r>
              <a:rPr lang="en-US" sz="550" b="1" spc="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2.12</a:t>
            </a:r>
            <a:r>
              <a:rPr lang="en-US" sz="550" b="1" spc="0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100" b="1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b="1" spc="35">
                <a:solidFill>
                  <a:srgbClr val="000000"/>
                </a:solidFill>
                <a:latin typeface="Verdana" panose="02020603050405020304" pitchFamily="2"/>
              </a:rPr>
              <a:t>BEDROOM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8942705" y="6285230"/>
            <a:ext cx="372110" cy="730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50" b="1" spc="-20">
                <a:solidFill>
                  <a:srgbClr val="000000"/>
                </a:solidFill>
                <a:latin typeface="Tahoma" panose="02020603050405020304" pitchFamily="2"/>
              </a:rPr>
              <a:t>, LIVING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561830" y="6148070"/>
            <a:ext cx="600075" cy="2311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550" b="1" spc="0">
                <a:solidFill>
                  <a:srgbClr val="000000"/>
                </a:solidFill>
                <a:latin typeface="Tahoma" panose="02020603050405020304" pitchFamily="2"/>
              </a:rPr>
              <a:t>UNIT 06 MODEL 2C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50">
                <a:solidFill>
                  <a:srgbClr val="000000"/>
                </a:solidFill>
                <a:latin typeface="Tahoma" panose="02020603050405020304" pitchFamily="2"/>
              </a:rPr>
              <a:t>1385 ruarreaL)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6355080" y="6638290"/>
            <a:ext cx="603250" cy="2286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550" b="1" spc="20">
                <a:solidFill>
                  <a:srgbClr val="000000"/>
                </a:solidFill>
                <a:latin typeface="Tahoma" panose="02020603050405020304" pitchFamily="2"/>
              </a:rPr>
              <a:t>UNIT 05 MODEL 28 1350 </a:t>
            </a:r>
            <a:r>
              <a:rPr lang="en-US" sz="450" spc="20">
                <a:solidFill>
                  <a:srgbClr val="000000"/>
                </a:solidFill>
                <a:latin typeface="Tahoma" panose="02020603050405020304" pitchFamily="2"/>
              </a:rPr>
              <a:t>so. ITJAPPROX.)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296785" y="6870065"/>
            <a:ext cx="429895" cy="18288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274320" algn="l">
              <a:lnSpc>
                <a:spcPts val="4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-95">
                <a:solidFill>
                  <a:srgbClr val="000000"/>
                </a:solidFill>
                <a:latin typeface="Tahoma" panose="02020603050405020304" pitchFamily="2"/>
              </a:rPr>
              <a:t>1 </a:t>
            </a:r>
            <a:r>
              <a:rPr lang="en-US" sz="650" b="1" spc="-95">
                <a:solidFill>
                  <a:srgbClr val="000000"/>
                </a:solidFill>
                <a:latin typeface="Tahoma" panose="02020603050405020304" pitchFamily="2"/>
              </a:rPr>
              <a:t>'LIVING </a:t>
            </a:r>
          </a:p>
          <a:p>
            <a:pPr marL="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23</a:t>
            </a:r>
            <a:r>
              <a:rPr lang="en-US" sz="550" b="1" spc="-65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-1x 18</a:t>
            </a:r>
            <a:r>
              <a:rPr lang="en-US" sz="550" b="1" spc="-65" baseline="30000">
                <a:solidFill>
                  <a:srgbClr val="000000"/>
                </a:solidFill>
                <a:latin typeface="Verdana" panose="02020603050405020304" pitchFamily="2"/>
              </a:rPr>
              <a:t>,</a:t>
            </a:r>
            <a:r>
              <a:rPr lang="en-US" sz="550" b="1" spc="-65">
                <a:solidFill>
                  <a:srgbClr val="000000"/>
                </a:solidFill>
                <a:latin typeface="Tahoma" panose="02020603050405020304" pitchFamily="2"/>
              </a:rPr>
              <a:t>2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0710545" y="6294120"/>
            <a:ext cx="1256030" cy="6127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20320" rIns="0" bIns="0" anchor="t">
            <a:normAutofit fontScale="90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(pool and deck </a:t>
            </a:r>
            <a:br/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below on -</a:t>
            </a:r>
            <a:r>
              <a:rPr lang="en-US" sz="100">
                <a:solidFill>
                  <a:srgbClr val="000000"/>
                </a:solidFill>
                <a:latin typeface="Verdana" panose="02020603050405020304" pitchFamily="2"/>
              </a:rPr>
              <a:t> </a:t>
            </a:r>
            <a:br/>
            <a:r>
              <a:rPr lang="en-US" sz="1850" i="1" spc="-70">
                <a:solidFill>
                  <a:srgbClr val="000000"/>
                </a:solidFill>
                <a:latin typeface="Times New Roman" panose="02020603050405020304" pitchFamily="1"/>
              </a:rPr>
              <a:t>plaza level)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15106015" y="7068185"/>
            <a:ext cx="54610" cy="7048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200" spc="-260" baseline="-25000">
                <a:solidFill>
                  <a:srgbClr val="000000"/>
                </a:solidFill>
                <a:latin typeface="Arial" panose="02020603050405020304" pitchFamily="2"/>
              </a:rPr>
              <a:t>-5'</a:t>
            </a:r>
            <a:r>
              <a:rPr lang="en-US" sz="100" spc="-26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3021310" y="7437120"/>
            <a:ext cx="42545" cy="1981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1135"/>
              </a:spcAft>
            </a:pPr>
            <a:r>
              <a:rPr lang="en-US" sz="650" b="1" spc="-120">
                <a:solidFill>
                  <a:srgbClr val="000000"/>
                </a:solidFill>
                <a:latin typeface="Tahoma" panose="02020603050405020304" pitchFamily="2"/>
              </a:rPr>
              <a:t>5,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4624070" y="7482840"/>
            <a:ext cx="661035" cy="1187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650" spc="495">
                <a:solidFill>
                  <a:srgbClr val="000000"/>
                </a:solidFill>
                <a:latin typeface="Tahoma" panose="02020603050405020304" pitchFamily="2"/>
              </a:rPr>
              <a:t>' ' 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093335" y="7601585"/>
            <a:ext cx="277495" cy="2197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9375" rIns="0" bIns="0" anchor="t"/>
          <a:lstStyle/>
          <a:p>
            <a:pPr marL="0" marR="0" indent="9144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125">
                <a:solidFill>
                  <a:srgbClr val="000000"/>
                </a:solidFill>
                <a:latin typeface="Tahoma" panose="02020603050405020304" pitchFamily="2"/>
              </a:rPr>
              <a:t>• /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262255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, • ,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7205345" y="7446010"/>
            <a:ext cx="384175" cy="2260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15">
                <a:solidFill>
                  <a:srgbClr val="000000"/>
                </a:solidFill>
                <a:latin typeface="Tahoma" panose="02020603050405020304" pitchFamily="2"/>
              </a:rPr>
              <a:t>MASTER BEDROOM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14</a:t>
            </a:r>
            <a:r>
              <a:rPr lang="en-US" sz="450" spc="-5" baseline="30000">
                <a:solidFill>
                  <a:srgbClr val="000000"/>
                </a:solidFill>
                <a:latin typeface="Verdana" panose="02020603050405020304" pitchFamily="2"/>
              </a:rPr>
              <a:t>.-</a:t>
            </a:r>
            <a:r>
              <a:rPr lang="en-US" sz="450" spc="-5">
                <a:solidFill>
                  <a:srgbClr val="000000"/>
                </a:solidFill>
                <a:latin typeface="Tahoma" panose="02020603050405020304" pitchFamily="2"/>
              </a:rPr>
              <a:t>V.13:-10f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9494520" y="7693025"/>
            <a:ext cx="667385" cy="2743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7810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b="1" spc="30">
                <a:solidFill>
                  <a:srgbClr val="000000"/>
                </a:solidFill>
                <a:latin typeface="Tahoma" panose="02020603050405020304" pitchFamily="2"/>
              </a:rPr>
              <a:t>IUNIT -02 </a:t>
            </a:r>
            <a:r>
              <a:rPr lang="en-US" sz="550" b="1" spc="30">
                <a:solidFill>
                  <a:srgbClr val="000000"/>
                </a:solidFill>
                <a:latin typeface="Tahoma" panose="02020603050405020304" pitchFamily="2"/>
              </a:rPr>
              <a:t>MODEL 2A 1085 so. </a:t>
            </a:r>
            <a:r>
              <a:rPr lang="en-US" sz="450" spc="30">
                <a:solidFill>
                  <a:srgbClr val="000000"/>
                </a:solidFill>
                <a:latin typeface="Tahoma" panose="02020603050405020304" pitchFamily="2"/>
              </a:rPr>
              <a:t>Ft(APPII0X.)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14328775" y="7708265"/>
            <a:ext cx="972185" cy="13144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1005840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. . • )0 !--.</a:t>
            </a:r>
            <a:r>
              <a:rPr lang="en-US" sz="650" spc="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100" spc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tabLst>
                <a:tab pos="914400" algn="r"/>
              </a:tabLs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.1 •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6379210" y="8363585"/>
            <a:ext cx="688975" cy="26543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50" b="1" spc="-45">
                <a:solidFill>
                  <a:srgbClr val="000000"/>
                </a:solidFill>
                <a:latin typeface="Tahoma" panose="02020603050405020304" pitchFamily="2"/>
              </a:rPr>
              <a:t>. LmETH </a:t>
            </a:r>
          </a:p>
          <a:p>
            <a:pPr marL="0" marR="0" indent="0" algn="ctr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15">
                <a:solidFill>
                  <a:srgbClr val="000000"/>
                </a:solidFill>
                <a:latin typeface="Tahoma" panose="02020603050405020304" pitchFamily="2"/>
              </a:rPr>
              <a:t>EL O </a:t>
            </a:r>
          </a:p>
          <a:p>
            <a:pPr marL="411480" marR="0" indent="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spc="-20">
                <a:solidFill>
                  <a:srgbClr val="000000"/>
                </a:solidFill>
                <a:latin typeface="Times New Roman" panose="02020603050405020304" pitchFamily="1"/>
              </a:rPr>
              <a:t>dl </a:t>
            </a:r>
          </a:p>
          <a:p>
            <a:pPr marL="0" marR="0" indent="0" algn="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495 </a:t>
            </a:r>
            <a:r>
              <a:rPr lang="en-US" sz="650" b="1" spc="-80" baseline="-25000">
                <a:solidFill>
                  <a:srgbClr val="000000"/>
                </a:solidFill>
                <a:latin typeface="Tahoma" panose="02020603050405020304" pitchFamily="2"/>
              </a:rPr>
              <a:t>.</a:t>
            </a: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.i,.FT.U</a:t>
            </a:r>
            <a:r>
              <a:rPr lang="en-US" sz="650" b="1" spc="-80" baseline="30000">
                <a:solidFill>
                  <a:srgbClr val="000000"/>
                </a:solidFill>
                <a:latin typeface="Tahoma" panose="02020603050405020304" pitchFamily="2"/>
              </a:rPr>
              <a:t>A</a:t>
            </a:r>
            <a:r>
              <a:rPr lang="en-US" sz="650" b="1" spc="-80">
                <a:solidFill>
                  <a:srgbClr val="000000"/>
                </a:solidFill>
                <a:latin typeface="Tahoma" panose="02020603050405020304" pitchFamily="2"/>
              </a:rPr>
              <a:t> nseix.)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8976360" y="8235950"/>
            <a:ext cx="34417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5">
                <a:solidFill>
                  <a:srgbClr val="000000"/>
                </a:solidFill>
                <a:latin typeface="Tahoma" panose="02020603050405020304" pitchFamily="2"/>
              </a:rPr>
              <a:t>MASTER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8903335" y="8305800"/>
            <a:ext cx="417195" cy="1250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50" b="1" spc="5">
                <a:solidFill>
                  <a:srgbClr val="000000"/>
                </a:solidFill>
                <a:latin typeface="Tahoma" panose="02020603050405020304" pitchFamily="2"/>
              </a:rPr>
              <a:t>BEDROOM , </a:t>
            </a:r>
          </a:p>
          <a:p>
            <a:pPr marL="137160" marR="0" indent="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tabLst>
                <a:tab pos="457200" algn="r"/>
              </a:tabLs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x I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14258290" y="8421370"/>
            <a:ext cx="792480" cy="1739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137160" algn="l">
              <a:lnSpc>
                <a:spcPts val="600"/>
              </a:lnSpc>
              <a:spcAft>
                <a:spcPts val="0"/>
              </a:spcAft>
              <a:buFont typeface="Symbol"/>
              <a:buChar char="·"/>
              <a:tabLst>
                <a:tab pos="274320" algn="l"/>
                <a:tab pos="594360" algn="l"/>
                <a:tab pos="822960" algn="r"/>
              </a:tabLst>
            </a:pPr>
            <a:r>
              <a:rPr lang="en-US" sz="650" i="1" spc="0">
                <a:solidFill>
                  <a:srgbClr val="000000"/>
                </a:solidFill>
                <a:latin typeface="Tahoma" panose="02020603050405020304" pitchFamily="2"/>
              </a:rPr>
              <a:t>1 1 r• . </a:t>
            </a:r>
          </a:p>
          <a:p>
            <a:pPr marL="137160" marR="0" indent="22860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650" i="1" spc="-80">
                <a:solidFill>
                  <a:srgbClr val="000000"/>
                </a:solidFill>
                <a:latin typeface="Tahoma" panose="02020603050405020304" pitchFamily="2"/>
              </a:rPr>
              <a:t>-••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6428105" y="8924290"/>
            <a:ext cx="2246630" cy="21336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50" b="1" spc="55">
                <a:solidFill>
                  <a:srgbClr val="000000"/>
                </a:solidFill>
                <a:latin typeface="Tahoma" panose="02020603050405020304" pitchFamily="2"/>
              </a:rPr>
              <a:t>20th - 27th LEVELS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14112240" y="8580120"/>
            <a:ext cx="33655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000" spc="0">
                <a:solidFill>
                  <a:srgbClr val="000000"/>
                </a:solidFill>
                <a:latin typeface="Tahoma" panose="02020603050405020304" pitchFamily="2"/>
              </a:rPr>
              <a:t>,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2905105" y="8845550"/>
            <a:ext cx="624840" cy="1676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800" i="1" spc="250">
                <a:solidFill>
                  <a:srgbClr val="000000"/>
                </a:solidFill>
                <a:latin typeface="Arial Narrow" panose="02020603050405020304" pitchFamily="2"/>
              </a:rPr>
              <a:t>1.</a:t>
            </a:r>
            <a:r>
              <a:rPr lang="en-US" sz="1200" spc="250">
                <a:solidFill>
                  <a:srgbClr val="000000"/>
                </a:solidFill>
                <a:latin typeface="Arial" panose="02020603050405020304" pitchFamily="2"/>
              </a:rPr>
              <a:t>; . •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3145770" y="9013190"/>
            <a:ext cx="216535" cy="1612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-103505" algn="l"/>
              </a:tabLst>
            </a:pPr>
            <a:r>
              <a:rPr lang="en-US" sz="450" spc="-30" baseline="30000">
                <a:solidFill>
                  <a:srgbClr val="000000"/>
                </a:solidFill>
                <a:latin typeface="Tahoma" panose="02020603050405020304" pitchFamily="2"/>
              </a:rPr>
              <a:t>1</a:t>
            </a:r>
            <a:r>
              <a:rPr lang="en-US" sz="650" spc="-30">
                <a:solidFill>
                  <a:srgbClr val="000000"/>
                </a:solidFill>
                <a:latin typeface="Tahoma" panose="02020603050405020304" pitchFamily="2"/>
              </a:rPr>
              <a:t>4,- • , 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idx="10"/>
          </p:nvPr>
        </p:nvSpPr>
        <p:spPr>
          <a:xfrm>
            <a:off x="10347960" y="9759950"/>
            <a:ext cx="301625" cy="1460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4572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\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Tahoma" panose="02020603050405020304" pitchFamily="2"/>
              </a:rPr>
              <a:t>_ 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9296400" y="10006330"/>
            <a:ext cx="164465" cy="5207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-55">
                <a:solidFill>
                  <a:srgbClr val="000000"/>
                </a:solidFill>
                <a:latin typeface="Tahoma" panose="02020603050405020304" pitchFamily="2"/>
              </a:rPr>
              <a:t>— • ,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9979025" y="9973310"/>
            <a:ext cx="27305" cy="5461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3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02055" cy="1005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82950" y="1127760"/>
            <a:ext cx="706755" cy="4635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50" b="1" spc="-80">
                <a:solidFill>
                  <a:srgbClr val="000000"/>
                </a:solidFill>
                <a:latin typeface="Arial" panose="02020603050405020304" pitchFamily="2"/>
              </a:rPr>
              <a:t>Ted </a:t>
            </a:r>
          </a:p>
          <a:p>
            <a:pPr marL="0" marR="0" indent="0" algn="l">
              <a:lnSpc>
                <a:spcPts val="1100"/>
              </a:lnSpc>
              <a:spcBef>
                <a:spcPts val="120"/>
              </a:spcBef>
              <a:spcAft>
                <a:spcPts val="0"/>
              </a:spcAft>
            </a:pPr>
            <a:r>
              <a:rPr lang="en-US" sz="1450" b="1" spc="-65">
                <a:solidFill>
                  <a:srgbClr val="000000"/>
                </a:solidFill>
                <a:latin typeface="Arial" panose="02020603050405020304" pitchFamily="2"/>
              </a:rPr>
              <a:t>Glasrud presents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847830" y="2597150"/>
            <a:ext cx="20955" cy="635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00"/>
              </a:lnSpc>
              <a:spcAft>
                <a:spcPts val="0"/>
              </a:spcAft>
            </a:pPr>
            <a:r>
              <a:rPr lang="en-US" sz="650" spc="0">
                <a:solidFill>
                  <a:srgbClr val="000000"/>
                </a:solidFill>
                <a:latin typeface="Arial Narrow" panose="02020603050405020304" pitchFamily="2"/>
              </a:rPr>
              <a:t>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30440" y="2773680"/>
            <a:ext cx="2157730" cy="42989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1280160" algn="l"/>
              </a:tabLs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PlEA</a:t>
            </a:r>
            <a:r>
              <a:rPr lang="en-US" sz="600" b="1" spc="0" baseline="30000">
                <a:solidFill>
                  <a:srgbClr val="000000"/>
                </a:solidFill>
                <a:latin typeface="Arial" panose="02020603050405020304" pitchFamily="2"/>
              </a:rPr>
              <a:t>,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01OTE: . </a:t>
            </a:r>
          </a:p>
          <a:p>
            <a:pPr marL="0" marR="0" indent="0" algn="l">
              <a:lnSpc>
                <a:spcPts val="600"/>
              </a:lnSpc>
              <a:spcBef>
                <a:spcPts val="685"/>
              </a:spcBef>
              <a:spcAft>
                <a:spcPts val="0"/>
              </a:spcAft>
            </a:pP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Suite dimensions, and layout have been.apprci -jmated and may change slight'y due to constitiction variances or re. </a:t>
            </a:r>
            <a:r>
              <a:rPr lang="en-US" sz="600" b="1" spc="0" baseline="-25000">
                <a:solidFill>
                  <a:srgbClr val="000000"/>
                </a:solidFill>
                <a:latin typeface="Arial" panose="02020603050405020304" pitchFamily="2"/>
              </a:rPr>
              <a:t>s</a:t>
            </a:r>
            <a:r>
              <a:rPr lang="en-US" sz="600" b="1" spc="0">
                <a:solidFill>
                  <a:srgbClr val="000000"/>
                </a:solidFill>
                <a:latin typeface="Arial" panose="02020603050405020304" pitchFamily="2"/>
              </a:rPr>
              <a:t> - quire d design changes made during construction. </a:t>
            </a:r>
            <a:r>
              <a:rPr lang="en-US" sz="450" b="1" i="1" spc="0">
                <a:solidFill>
                  <a:srgbClr val="000000"/>
                </a:solidFill>
                <a:latin typeface="Arial" panose="02020603050405020304" pitchFamily="2"/>
              </a:rPr>
              <a:t>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791200" y="2712720"/>
            <a:ext cx="52070" cy="6413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00" spc="0">
                <a:solidFill>
                  <a:srgbClr val="000000"/>
                </a:solidFill>
                <a:latin typeface="Times New Roman" panose="02020603050405020304" pitchFamily="1"/>
              </a:rPr>
              <a:t>L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904230" y="3343910"/>
            <a:ext cx="17780" cy="914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Arial" panose="02020603050405020304" pitchFamily="2"/>
              </a:rPr>
              <a:t>•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13760" y="57785"/>
            <a:ext cx="1685290" cy="15182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27520" y="0"/>
            <a:ext cx="5861050" cy="79248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7785"/>
            <a:ext cx="2907665" cy="1000061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3258185" y="1917065"/>
            <a:ext cx="12252960" cy="69589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131550" y="170815"/>
            <a:ext cx="228600" cy="9715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50" spc="110">
                <a:solidFill>
                  <a:srgbClr val="000000"/>
                </a:solidFill>
                <a:latin typeface="Verdana" panose="02020603050405020304" pitchFamily="2"/>
              </a:rPr>
              <a:t>.e'•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9394190" y="173990"/>
            <a:ext cx="78740" cy="7874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-70">
                <a:solidFill>
                  <a:srgbClr val="000000"/>
                </a:solidFill>
                <a:latin typeface="Verdana" panose="02020603050405020304" pitchFamily="2"/>
              </a:rPr>
              <a:t>I; I; 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408920" y="213360"/>
            <a:ext cx="15240" cy="698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003280" y="267970"/>
            <a:ext cx="12065" cy="4000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300" spc="0">
                <a:solidFill>
                  <a:srgbClr val="000000"/>
                </a:solidFill>
                <a:latin typeface="Verdana" panose="02020603050405020304" pitchFamily="2"/>
              </a:rPr>
              <a:t>I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03080" y="448310"/>
            <a:ext cx="225425" cy="666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  <a:tabLst>
                <a:tab pos="27432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I'S •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2094210" y="125095"/>
            <a:ext cx="292735" cy="15557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  <a:p>
            <a:pPr marL="0" marR="0" indent="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' </a:t>
            </a:r>
          </a:p>
          <a:p>
            <a:pPr marL="137160" marR="274320" indent="137160" algn="just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550" spc="240">
                <a:solidFill>
                  <a:srgbClr val="000000"/>
                </a:solidFill>
                <a:latin typeface="Verdana" panose="02020603050405020304" pitchFamily="2"/>
              </a:rPr>
              <a:t>- •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2231370" y="280670"/>
            <a:ext cx="457200" cy="41402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300"/>
              </a:lnSpc>
              <a:spcAft>
                <a:spcPts val="0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\ </a:t>
            </a:r>
          </a:p>
          <a:p>
            <a:pPr marL="0" marR="0" indent="0" algn="l">
              <a:lnSpc>
                <a:spcPts val="700"/>
              </a:lnSpc>
              <a:spcBef>
                <a:spcPts val="1435"/>
              </a:spcBef>
              <a:spcAft>
                <a:spcPts val="0"/>
              </a:spcAft>
            </a:pPr>
            <a:r>
              <a:rPr lang="en-US" sz="550" spc="-10">
                <a:solidFill>
                  <a:srgbClr val="000000"/>
                </a:solidFill>
                <a:latin typeface="Verdana" panose="02020603050405020304" pitchFamily="2"/>
              </a:rPr>
              <a:t>""" •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416040" y="1905"/>
            <a:ext cx="1524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5059680" y="262255"/>
            <a:ext cx="1388745" cy="3321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900"/>
              </a:lnSpc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Verdana" panose="02020603050405020304" pitchFamily="2"/>
              </a:rPr>
              <a:t>_</a:t>
            </a:r>
            <a:r>
              <a:rPr lang="en-US" sz="1100" spc="0" baseline="-25000">
                <a:solidFill>
                  <a:srgbClr val="000000"/>
                </a:solidFill>
                <a:latin typeface="Verdana" panose="02020603050405020304" pitchFamily="2"/>
              </a:rPr>
              <a:t>N. I/</a:t>
            </a:r>
            <a:r>
              <a:rPr lang="en-US" sz="1100" spc="0">
                <a:solidFill>
                  <a:srgbClr val="000000"/>
                </a:solidFill>
                <a:latin typeface="Verdana" panose="02020603050405020304" pitchFamily="2"/>
              </a:rPr>
              <a:t> 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180" baseline="30000">
                <a:solidFill>
                  <a:srgbClr val="000000"/>
                </a:solidFill>
                <a:latin typeface="Verdana" panose="02020603050405020304" pitchFamily="2"/>
              </a:rPr>
              <a:t>.</a:t>
            </a:r>
            <a:r>
              <a:rPr lang="en-US" sz="550" spc="180">
                <a:solidFill>
                  <a:srgbClr val="000000"/>
                </a:solidFill>
                <a:latin typeface="Verdana" panose="02020603050405020304" pitchFamily="2"/>
              </a:rPr>
              <a:t>7,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50" i="1" spc="0">
                <a:solidFill>
                  <a:srgbClr val="000000"/>
                </a:solidFill>
                <a:latin typeface="Arial Narrow" panose="02020603050405020304" pitchFamily="2"/>
              </a:rPr>
              <a:t>/ •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4916170" y="594360"/>
            <a:ext cx="1532255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  <a:tabLst>
                <a:tab pos="228600" algn="l"/>
                <a:tab pos="548640" algn="l"/>
              </a:tabLst>
            </a:pPr>
            <a:r>
              <a:rPr lang="en-US" sz="650" i="1" spc="0">
                <a:solidFill>
                  <a:srgbClr val="000000"/>
                </a:solidFill>
                <a:latin typeface="Arial Narrow" panose="02020603050405020304" pitchFamily="2"/>
              </a:rPr>
              <a:t>,.) • -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197225" y="1115695"/>
            <a:ext cx="676910" cy="3168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Ted </a:t>
            </a:r>
          </a:p>
          <a:p>
            <a:pPr marL="0" marR="0" indent="0" algn="l">
              <a:lnSpc>
                <a:spcPts val="1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Glasrud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197225" y="1432560"/>
            <a:ext cx="722630" cy="15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en-US" sz="1350" b="1" spc="-120">
                <a:solidFill>
                  <a:srgbClr val="000000"/>
                </a:solidFill>
                <a:latin typeface="Verdana" panose="02020603050405020304" pitchFamily="2"/>
              </a:rPr>
              <a:t>presents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3197225" y="1588135"/>
            <a:ext cx="3251200" cy="328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400"/>
              </a:lnSpc>
              <a:spcAft>
                <a:spcPts val="345"/>
              </a:spcAft>
            </a:pPr>
            <a:r>
              <a:rPr lang="en-US" sz="2200" b="1" spc="-110">
                <a:solidFill>
                  <a:srgbClr val="000000"/>
                </a:solidFill>
                <a:latin typeface="Verdana" panose="02020603050405020304" pitchFamily="2"/>
              </a:rPr>
              <a:t>City Walk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2994025" y="492125"/>
            <a:ext cx="229870" cy="115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28600" algn="r"/>
              </a:tabLs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I ,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309745" y="2355850"/>
            <a:ext cx="502920" cy="9779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550" spc="-5">
                <a:solidFill>
                  <a:srgbClr val="000000"/>
                </a:solidFill>
                <a:latin typeface="Verdana" panose="02020603050405020304" pitchFamily="2"/>
              </a:rPr>
              <a:t>PLEASE NO+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4306570" y="2553970"/>
            <a:ext cx="2042160" cy="23495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600"/>
              </a:lnSpc>
              <a:spcAft>
                <a:spcPts val="15"/>
              </a:spcAft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Suite dimensioni and „layout have been approximated and may change slightly due to construction variances or re-quired </a:t>
            </a:r>
            <a:r>
              <a:rPr lang="en-US" sz="550" b="1" spc="0">
                <a:solidFill>
                  <a:srgbClr val="000000"/>
                </a:solidFill>
                <a:latin typeface="Verdana" panose="02020603050405020304" pitchFamily="2"/>
              </a:rPr>
              <a:t>design changes made </a:t>
            </a: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during construction.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4660265" y="2828290"/>
            <a:ext cx="527685" cy="85725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\.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4660265" y="2914015"/>
            <a:ext cx="204470" cy="76200"/>
          </a:xfrm>
          <a:prstGeom prst="rect">
            <a:avLst/>
          </a:prstGeom>
          <a:solidFill>
            <a:srgbClr val="FFFF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"/>
              </a:lnSpc>
              <a:spcAft>
                <a:spcPts val="0"/>
              </a:spcAft>
            </a:pPr>
            <a:r>
              <a:rPr lang="en-US" sz="750" spc="0">
                <a:solidFill>
                  <a:srgbClr val="000000"/>
                </a:solidFill>
                <a:latin typeface="Verdana" panose="02020603050405020304" pitchFamily="2"/>
              </a:rPr>
              <a:t>•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2970530" y="5674995"/>
            <a:ext cx="124460" cy="8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45720" marR="0" indent="0" algn="l">
              <a:lnSpc>
                <a:spcPts val="600"/>
              </a:lnSpc>
              <a:spcAft>
                <a:spcPts val="0"/>
              </a:spcAft>
              <a:buFont typeface="Symbol"/>
              <a:buChar char="·"/>
            </a:pPr>
            <a:r>
              <a:rPr lang="en-US" sz="550" spc="0">
                <a:solidFill>
                  <a:srgbClr val="000000"/>
                </a:solidFill>
                <a:latin typeface="Verdana" panose="02020603050405020304" pitchFamily="2"/>
              </a:rPr>
              <a:t>/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17cd91a-83e0-4746-9c51-216003e164b6}" enabled="0" method="" siteId="{a17cd91a-83e0-4746-9c51-216003e164b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3559</Words>
  <Application>Microsoft Office PowerPoint</Application>
  <PresentationFormat>Custom</PresentationFormat>
  <Paragraphs>718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Bookman Old Style</vt:lpstr>
      <vt:lpstr>Garamond</vt:lpstr>
      <vt:lpstr>Lucida Console</vt:lpstr>
      <vt:lpstr>Symbol</vt:lpstr>
      <vt:lpstr>Tahoma</vt:lpstr>
      <vt:lpstr>Times New Roman</vt:lpstr>
      <vt:lpstr>Verdana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Steph Andresen</dc:creator>
  <cp:lastModifiedBy>Steph Andresen</cp:lastModifiedBy>
  <cp:revision>1</cp:revision>
  <dcterms:created xsi:type="dcterms:W3CDTF">2025-02-12T22:44:06Z</dcterms:created>
  <dcterms:modified xsi:type="dcterms:W3CDTF">2025-02-12T22:44:46Z</dcterms:modified>
</cp:coreProperties>
</file>